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819B57D-3EE9-45F8-A7AB-36A7A61E7255}" type="datetimeFigureOut">
              <a:rPr lang="ru-RU" smtClean="0"/>
              <a:t>08.02.2018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4C33A9-F368-4B66-A0DE-7F5D2A9262D4}" type="slidenum">
              <a:rPr lang="ru-RU" smtClean="0"/>
              <a:t>‹#›</a:t>
            </a:fld>
            <a:endParaRPr lang="ru-RU"/>
          </a:p>
        </p:txBody>
      </p:sp>
    </p:spTree>
    <p:extLst>
      <p:ext uri="{BB962C8B-B14F-4D97-AF65-F5344CB8AC3E}">
        <p14:creationId xmlns:p14="http://schemas.microsoft.com/office/powerpoint/2010/main" val="2749832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819B57D-3EE9-45F8-A7AB-36A7A61E7255}" type="datetimeFigureOut">
              <a:rPr lang="ru-RU" smtClean="0"/>
              <a:t>08.02.2018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4C33A9-F368-4B66-A0DE-7F5D2A9262D4}" type="slidenum">
              <a:rPr lang="ru-RU" smtClean="0"/>
              <a:t>‹#›</a:t>
            </a:fld>
            <a:endParaRPr lang="ru-RU"/>
          </a:p>
        </p:txBody>
      </p:sp>
    </p:spTree>
    <p:extLst>
      <p:ext uri="{BB962C8B-B14F-4D97-AF65-F5344CB8AC3E}">
        <p14:creationId xmlns:p14="http://schemas.microsoft.com/office/powerpoint/2010/main" val="4131107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819B57D-3EE9-45F8-A7AB-36A7A61E7255}" type="datetimeFigureOut">
              <a:rPr lang="ru-RU" smtClean="0"/>
              <a:t>08.02.2018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4C33A9-F368-4B66-A0DE-7F5D2A9262D4}" type="slidenum">
              <a:rPr lang="ru-RU" smtClean="0"/>
              <a:t>‹#›</a:t>
            </a:fld>
            <a:endParaRPr lang="ru-RU"/>
          </a:p>
        </p:txBody>
      </p:sp>
    </p:spTree>
    <p:extLst>
      <p:ext uri="{BB962C8B-B14F-4D97-AF65-F5344CB8AC3E}">
        <p14:creationId xmlns:p14="http://schemas.microsoft.com/office/powerpoint/2010/main" val="2406685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819B57D-3EE9-45F8-A7AB-36A7A61E7255}" type="datetimeFigureOut">
              <a:rPr lang="ru-RU" smtClean="0"/>
              <a:t>08.02.2018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4C33A9-F368-4B66-A0DE-7F5D2A9262D4}" type="slidenum">
              <a:rPr lang="ru-RU" smtClean="0"/>
              <a:t>‹#›</a:t>
            </a:fld>
            <a:endParaRPr lang="ru-RU"/>
          </a:p>
        </p:txBody>
      </p:sp>
    </p:spTree>
    <p:extLst>
      <p:ext uri="{BB962C8B-B14F-4D97-AF65-F5344CB8AC3E}">
        <p14:creationId xmlns:p14="http://schemas.microsoft.com/office/powerpoint/2010/main" val="2812392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819B57D-3EE9-45F8-A7AB-36A7A61E7255}" type="datetimeFigureOut">
              <a:rPr lang="ru-RU" smtClean="0"/>
              <a:t>08.02.2018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4C33A9-F368-4B66-A0DE-7F5D2A9262D4}" type="slidenum">
              <a:rPr lang="ru-RU" smtClean="0"/>
              <a:t>‹#›</a:t>
            </a:fld>
            <a:endParaRPr lang="ru-RU"/>
          </a:p>
        </p:txBody>
      </p:sp>
    </p:spTree>
    <p:extLst>
      <p:ext uri="{BB962C8B-B14F-4D97-AF65-F5344CB8AC3E}">
        <p14:creationId xmlns:p14="http://schemas.microsoft.com/office/powerpoint/2010/main" val="97425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819B57D-3EE9-45F8-A7AB-36A7A61E7255}" type="datetimeFigureOut">
              <a:rPr lang="ru-RU" smtClean="0"/>
              <a:t>08.02.2018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64C33A9-F368-4B66-A0DE-7F5D2A9262D4}" type="slidenum">
              <a:rPr lang="ru-RU" smtClean="0"/>
              <a:t>‹#›</a:t>
            </a:fld>
            <a:endParaRPr lang="ru-RU"/>
          </a:p>
        </p:txBody>
      </p:sp>
    </p:spTree>
    <p:extLst>
      <p:ext uri="{BB962C8B-B14F-4D97-AF65-F5344CB8AC3E}">
        <p14:creationId xmlns:p14="http://schemas.microsoft.com/office/powerpoint/2010/main" val="2267969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819B57D-3EE9-45F8-A7AB-36A7A61E7255}" type="datetimeFigureOut">
              <a:rPr lang="ru-RU" smtClean="0"/>
              <a:t>08.02.2018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64C33A9-F368-4B66-A0DE-7F5D2A9262D4}" type="slidenum">
              <a:rPr lang="ru-RU" smtClean="0"/>
              <a:t>‹#›</a:t>
            </a:fld>
            <a:endParaRPr lang="ru-RU"/>
          </a:p>
        </p:txBody>
      </p:sp>
    </p:spTree>
    <p:extLst>
      <p:ext uri="{BB962C8B-B14F-4D97-AF65-F5344CB8AC3E}">
        <p14:creationId xmlns:p14="http://schemas.microsoft.com/office/powerpoint/2010/main" val="1655637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819B57D-3EE9-45F8-A7AB-36A7A61E7255}" type="datetimeFigureOut">
              <a:rPr lang="ru-RU" smtClean="0"/>
              <a:t>08.02.2018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64C33A9-F368-4B66-A0DE-7F5D2A9262D4}" type="slidenum">
              <a:rPr lang="ru-RU" smtClean="0"/>
              <a:t>‹#›</a:t>
            </a:fld>
            <a:endParaRPr lang="ru-RU"/>
          </a:p>
        </p:txBody>
      </p:sp>
    </p:spTree>
    <p:extLst>
      <p:ext uri="{BB962C8B-B14F-4D97-AF65-F5344CB8AC3E}">
        <p14:creationId xmlns:p14="http://schemas.microsoft.com/office/powerpoint/2010/main" val="785185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819B57D-3EE9-45F8-A7AB-36A7A61E7255}" type="datetimeFigureOut">
              <a:rPr lang="ru-RU" smtClean="0"/>
              <a:t>08.02.2018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64C33A9-F368-4B66-A0DE-7F5D2A9262D4}" type="slidenum">
              <a:rPr lang="ru-RU" smtClean="0"/>
              <a:t>‹#›</a:t>
            </a:fld>
            <a:endParaRPr lang="ru-RU"/>
          </a:p>
        </p:txBody>
      </p:sp>
    </p:spTree>
    <p:extLst>
      <p:ext uri="{BB962C8B-B14F-4D97-AF65-F5344CB8AC3E}">
        <p14:creationId xmlns:p14="http://schemas.microsoft.com/office/powerpoint/2010/main" val="2071781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819B57D-3EE9-45F8-A7AB-36A7A61E7255}" type="datetimeFigureOut">
              <a:rPr lang="ru-RU" smtClean="0"/>
              <a:t>08.02.2018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64C33A9-F368-4B66-A0DE-7F5D2A9262D4}" type="slidenum">
              <a:rPr lang="ru-RU" smtClean="0"/>
              <a:t>‹#›</a:t>
            </a:fld>
            <a:endParaRPr lang="ru-RU"/>
          </a:p>
        </p:txBody>
      </p:sp>
    </p:spTree>
    <p:extLst>
      <p:ext uri="{BB962C8B-B14F-4D97-AF65-F5344CB8AC3E}">
        <p14:creationId xmlns:p14="http://schemas.microsoft.com/office/powerpoint/2010/main" val="380280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819B57D-3EE9-45F8-A7AB-36A7A61E7255}" type="datetimeFigureOut">
              <a:rPr lang="ru-RU" smtClean="0"/>
              <a:t>08.02.2018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64C33A9-F368-4B66-A0DE-7F5D2A9262D4}" type="slidenum">
              <a:rPr lang="ru-RU" smtClean="0"/>
              <a:t>‹#›</a:t>
            </a:fld>
            <a:endParaRPr lang="ru-RU"/>
          </a:p>
        </p:txBody>
      </p:sp>
    </p:spTree>
    <p:extLst>
      <p:ext uri="{BB962C8B-B14F-4D97-AF65-F5344CB8AC3E}">
        <p14:creationId xmlns:p14="http://schemas.microsoft.com/office/powerpoint/2010/main" val="2549358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19B57D-3EE9-45F8-A7AB-36A7A61E7255}" type="datetimeFigureOut">
              <a:rPr lang="ru-RU" smtClean="0"/>
              <a:t>08.02.2018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4C33A9-F368-4B66-A0DE-7F5D2A9262D4}" type="slidenum">
              <a:rPr lang="ru-RU" smtClean="0"/>
              <a:t>‹#›</a:t>
            </a:fld>
            <a:endParaRPr lang="ru-RU"/>
          </a:p>
        </p:txBody>
      </p:sp>
    </p:spTree>
    <p:extLst>
      <p:ext uri="{BB962C8B-B14F-4D97-AF65-F5344CB8AC3E}">
        <p14:creationId xmlns:p14="http://schemas.microsoft.com/office/powerpoint/2010/main" val="682312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8090" y="517056"/>
            <a:ext cx="9144000" cy="1234471"/>
          </a:xfrm>
        </p:spPr>
        <p:txBody>
          <a:bodyPr>
            <a:noAutofit/>
          </a:bodyPr>
          <a:lstStyle/>
          <a:p>
            <a:r>
              <a:rPr lang="en-US" sz="3600" b="1" dirty="0" smtClean="0">
                <a:latin typeface="Times New Roman" panose="02020603050405020304" pitchFamily="18" charset="0"/>
                <a:cs typeface="Times New Roman" panose="02020603050405020304" pitchFamily="18" charset="0"/>
              </a:rPr>
              <a:t>4-</a:t>
            </a:r>
            <a:r>
              <a:rPr lang="kk-KZ" sz="3600" b="1" dirty="0" smtClean="0">
                <a:latin typeface="Times New Roman" panose="02020603050405020304" pitchFamily="18" charset="0"/>
                <a:cs typeface="Times New Roman" panose="02020603050405020304" pitchFamily="18" charset="0"/>
              </a:rPr>
              <a:t>дәріс. </a:t>
            </a:r>
            <a:r>
              <a:rPr lang="kk-KZ" sz="3600" b="1" dirty="0">
                <a:latin typeface="Times New Roman" panose="02020603050405020304" pitchFamily="18" charset="0"/>
                <a:cs typeface="Times New Roman" panose="02020603050405020304" pitchFamily="18" charset="0"/>
              </a:rPr>
              <a:t>Жарнаманың мақсаты мен функциясы</a:t>
            </a:r>
            <a:endParaRPr lang="ru-RU" sz="36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40913" y="1996226"/>
            <a:ext cx="11178862" cy="4327300"/>
          </a:xfrm>
        </p:spPr>
        <p:txBody>
          <a:bodyPr>
            <a:normAutofit fontScale="25000" lnSpcReduction="20000"/>
          </a:bodyPr>
          <a:lstStyle/>
          <a:p>
            <a:r>
              <a:rPr lang="kk-KZ" sz="14400" dirty="0" smtClean="0">
                <a:latin typeface="Times New Roman" panose="02020603050405020304" pitchFamily="18" charset="0"/>
                <a:cs typeface="Times New Roman" panose="02020603050405020304" pitchFamily="18" charset="0"/>
              </a:rPr>
              <a:t>Жарнама материалдары көптеген </a:t>
            </a:r>
            <a:r>
              <a:rPr lang="kk-KZ" sz="14400" dirty="0">
                <a:latin typeface="Times New Roman" panose="02020603050405020304" pitchFamily="18" charset="0"/>
                <a:cs typeface="Times New Roman" panose="02020603050405020304" pitchFamily="18" charset="0"/>
              </a:rPr>
              <a:t>мақсатта қолданылады. Жарнама тек бір мақсатты ғана көздейтін сияқты болып көрінуі мүмкін, бірақ шын мәнінде олай емес. </a:t>
            </a:r>
            <a:r>
              <a:rPr lang="kk-KZ" sz="14400" b="1" i="1" dirty="0">
                <a:latin typeface="Times New Roman" panose="02020603050405020304" pitchFamily="18" charset="0"/>
                <a:cs typeface="Times New Roman" panose="02020603050405020304" pitchFamily="18" charset="0"/>
              </a:rPr>
              <a:t>Жарнаманың </a:t>
            </a:r>
            <a:r>
              <a:rPr lang="kk-KZ" sz="14400" b="1" i="1" dirty="0" smtClean="0">
                <a:latin typeface="Times New Roman" panose="02020603050405020304" pitchFamily="18" charset="0"/>
                <a:cs typeface="Times New Roman" panose="02020603050405020304" pitchFamily="18" charset="0"/>
              </a:rPr>
              <a:t>негізгі </a:t>
            </a:r>
            <a:r>
              <a:rPr lang="kk-KZ" sz="14400" b="1" i="1" dirty="0">
                <a:latin typeface="Times New Roman" panose="02020603050405020304" pitchFamily="18" charset="0"/>
                <a:cs typeface="Times New Roman" panose="02020603050405020304" pitchFamily="18" charset="0"/>
              </a:rPr>
              <a:t>мақсаттары</a:t>
            </a:r>
            <a:r>
              <a:rPr lang="kk-KZ" sz="14400" b="1" dirty="0">
                <a:latin typeface="Times New Roman" panose="02020603050405020304" pitchFamily="18" charset="0"/>
                <a:cs typeface="Times New Roman" panose="02020603050405020304" pitchFamily="18" charset="0"/>
              </a:rPr>
              <a:t> </a:t>
            </a:r>
            <a:r>
              <a:rPr lang="kk-KZ" sz="14400" dirty="0">
                <a:latin typeface="Times New Roman" panose="02020603050405020304" pitchFamily="18" charset="0"/>
                <a:cs typeface="Times New Roman" panose="02020603050405020304" pitchFamily="18" charset="0"/>
              </a:rPr>
              <a:t>мыналардан құралады:</a:t>
            </a:r>
            <a:endParaRPr lang="ru-RU" sz="14400" dirty="0">
              <a:latin typeface="Times New Roman" panose="02020603050405020304" pitchFamily="18" charset="0"/>
              <a:cs typeface="Times New Roman" panose="02020603050405020304" pitchFamily="18" charset="0"/>
            </a:endParaRPr>
          </a:p>
          <a:p>
            <a:pPr lvl="0" algn="l"/>
            <a:r>
              <a:rPr lang="kk-KZ" sz="14400" dirty="0" smtClean="0">
                <a:latin typeface="Times New Roman" panose="02020603050405020304" pitchFamily="18" charset="0"/>
                <a:cs typeface="Times New Roman" panose="02020603050405020304" pitchFamily="18" charset="0"/>
              </a:rPr>
              <a:t>- сатып </a:t>
            </a:r>
            <a:r>
              <a:rPr lang="kk-KZ" sz="14400" dirty="0">
                <a:latin typeface="Times New Roman" panose="02020603050405020304" pitchFamily="18" charset="0"/>
                <a:cs typeface="Times New Roman" panose="02020603050405020304" pitchFamily="18" charset="0"/>
              </a:rPr>
              <a:t>алушының  көңілін аудару;</a:t>
            </a:r>
            <a:endParaRPr lang="ru-RU" sz="14400" dirty="0">
              <a:latin typeface="Times New Roman" panose="02020603050405020304" pitchFamily="18" charset="0"/>
              <a:cs typeface="Times New Roman" panose="02020603050405020304" pitchFamily="18" charset="0"/>
            </a:endParaRPr>
          </a:p>
          <a:p>
            <a:pPr lvl="0" algn="l"/>
            <a:r>
              <a:rPr lang="kk-KZ" sz="14400" dirty="0" smtClean="0">
                <a:latin typeface="Times New Roman" panose="02020603050405020304" pitchFamily="18" charset="0"/>
                <a:cs typeface="Times New Roman" panose="02020603050405020304" pitchFamily="18" charset="0"/>
              </a:rPr>
              <a:t>- сатып </a:t>
            </a:r>
            <a:r>
              <a:rPr lang="kk-KZ" sz="14400" dirty="0">
                <a:latin typeface="Times New Roman" panose="02020603050405020304" pitchFamily="18" charset="0"/>
                <a:cs typeface="Times New Roman" panose="02020603050405020304" pitchFamily="18" charset="0"/>
              </a:rPr>
              <a:t>алушыға тауар (қызмет) сатып алудың пайдасын көрсету;</a:t>
            </a:r>
            <a:endParaRPr lang="ru-RU" sz="14400" dirty="0">
              <a:latin typeface="Times New Roman" panose="02020603050405020304" pitchFamily="18" charset="0"/>
              <a:cs typeface="Times New Roman" panose="02020603050405020304" pitchFamily="18" charset="0"/>
            </a:endParaRPr>
          </a:p>
          <a:p>
            <a:pPr lvl="0" algn="l"/>
            <a:r>
              <a:rPr lang="kk-KZ" sz="14400" dirty="0" smtClean="0">
                <a:latin typeface="Times New Roman" panose="02020603050405020304" pitchFamily="18" charset="0"/>
                <a:cs typeface="Times New Roman" panose="02020603050405020304" pitchFamily="18" charset="0"/>
              </a:rPr>
              <a:t>- сатып </a:t>
            </a:r>
            <a:r>
              <a:rPr lang="kk-KZ" sz="14400" dirty="0">
                <a:latin typeface="Times New Roman" panose="02020603050405020304" pitchFamily="18" charset="0"/>
                <a:cs typeface="Times New Roman" panose="02020603050405020304" pitchFamily="18" charset="0"/>
              </a:rPr>
              <a:t>алушыға тауарды қосымша зерттеу мүмкіндігін ұсыну</a:t>
            </a:r>
            <a:r>
              <a:rPr lang="kk-KZ" sz="14400" dirty="0" smtClean="0">
                <a:latin typeface="Times New Roman" panose="02020603050405020304" pitchFamily="18" charset="0"/>
                <a:cs typeface="Times New Roman" panose="02020603050405020304" pitchFamily="18" charset="0"/>
              </a:rPr>
              <a:t>;</a:t>
            </a:r>
            <a:endParaRPr lang="ru-RU" sz="1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4831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657225" y="331788"/>
            <a:ext cx="10515600" cy="6210300"/>
          </a:xfrm>
        </p:spPr>
        <p:txBody>
          <a:bodyPr>
            <a:normAutofit fontScale="90000" lnSpcReduction="10000"/>
          </a:bodyPr>
          <a:lstStyle/>
          <a:p>
            <a:pPr marL="0" indent="0" algn="ctr">
              <a:buNone/>
            </a:pPr>
            <a:r>
              <a:rPr lang="kk-KZ" sz="3700" b="1" dirty="0">
                <a:latin typeface="Times New Roman" panose="02020603050405020304" pitchFamily="18" charset="0"/>
                <a:cs typeface="Times New Roman" panose="02020603050405020304" pitchFamily="18" charset="0"/>
              </a:rPr>
              <a:t>Жарнама қойылымы жағынан «қатты» және «жұмсақ» деп екі түрге бөлінеді.</a:t>
            </a:r>
            <a:endParaRPr lang="ru-RU" sz="3700" b="1" dirty="0">
              <a:latin typeface="Times New Roman" panose="02020603050405020304" pitchFamily="18" charset="0"/>
              <a:cs typeface="Times New Roman" panose="02020603050405020304" pitchFamily="18" charset="0"/>
            </a:endParaRPr>
          </a:p>
          <a:p>
            <a:pPr algn="just"/>
            <a:r>
              <a:rPr lang="kk-KZ" sz="3700" dirty="0">
                <a:latin typeface="Times New Roman" panose="02020603050405020304" pitchFamily="18" charset="0"/>
                <a:cs typeface="Times New Roman" panose="02020603050405020304" pitchFamily="18" charset="0"/>
              </a:rPr>
              <a:t>«Қатты» жарнама өз рухы жағынан өткізуге жігер беруге жақын. Мұндай жарнамалардың аз мерзімді мақсаты бар. Олар: хабарландырудың сыртқы бейнесіне әр беретін, сатып алушы объектіге дауыстап айғайлау арқылы тезірек сатылуына ықпал етеді.</a:t>
            </a:r>
            <a:endParaRPr lang="ru-RU" sz="3700" dirty="0">
              <a:latin typeface="Times New Roman" panose="02020603050405020304" pitchFamily="18" charset="0"/>
              <a:cs typeface="Times New Roman" panose="02020603050405020304" pitchFamily="18" charset="0"/>
            </a:endParaRPr>
          </a:p>
          <a:p>
            <a:pPr algn="just"/>
            <a:r>
              <a:rPr lang="kk-KZ" sz="3700" dirty="0">
                <a:latin typeface="Times New Roman" panose="02020603050405020304" pitchFamily="18" charset="0"/>
                <a:cs typeface="Times New Roman" panose="02020603050405020304" pitchFamily="18" charset="0"/>
              </a:rPr>
              <a:t>«Жұмсақ» жарнаманың мақсаты тауар туралы және оның маркасы туралы хабарлап қана қоймай, осы тауардың маңайында қолайлы орта тудырады. Әдетте бұлар терең мотивтегі символкада ойнайтын эмоциялы жарнама. Ол ақырындап тұрақты сатып алушының тауарға деген ынтасын жоғарлатады. Оның ішкі сатып алу қызығушылығын арттырады.</a:t>
            </a:r>
            <a:endParaRPr lang="ru-RU" sz="3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2664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838200" y="206375"/>
            <a:ext cx="10515600" cy="6335713"/>
          </a:xfrm>
        </p:spPr>
        <p:txBody>
          <a:bodyPr>
            <a:normAutofit fontScale="97500" lnSpcReduction="10000"/>
          </a:bodyPr>
          <a:lstStyle/>
          <a:p>
            <a:pPr marL="0" indent="0">
              <a:buNone/>
            </a:pPr>
            <a:r>
              <a:rPr lang="kk-KZ" b="1" i="1" dirty="0"/>
              <a:t>Жарнама негізгі мақсаты мен мәні жағынан</a:t>
            </a:r>
            <a:r>
              <a:rPr lang="kk-KZ" b="1" dirty="0"/>
              <a:t> келесі түрлерге бөлінуі мүмкін:</a:t>
            </a:r>
            <a:endParaRPr lang="ru-RU" b="1" dirty="0"/>
          </a:p>
          <a:p>
            <a:pPr lvl="0"/>
            <a:r>
              <a:rPr lang="kk-KZ" dirty="0"/>
              <a:t>өнеркәсіптің қоғамдағы мүддесін, беделін көтеру мақсатындағы жарнама немесе «имидж-жарнама» деп аталады;</a:t>
            </a:r>
            <a:endParaRPr lang="ru-RU" dirty="0"/>
          </a:p>
          <a:p>
            <a:pPr lvl="0"/>
            <a:r>
              <a:rPr lang="kk-KZ" dirty="0"/>
              <a:t>жігерлендіретін жарнама;</a:t>
            </a:r>
            <a:endParaRPr lang="ru-RU" dirty="0"/>
          </a:p>
          <a:p>
            <a:pPr lvl="0"/>
            <a:r>
              <a:rPr lang="kk-KZ" dirty="0"/>
              <a:t>тұрақтылық жарнамасы;</a:t>
            </a:r>
            <a:endParaRPr lang="ru-RU" dirty="0"/>
          </a:p>
          <a:p>
            <a:pPr lvl="0"/>
            <a:r>
              <a:rPr lang="kk-KZ" dirty="0"/>
              <a:t>фирма ішіндегі жарнама;</a:t>
            </a:r>
            <a:endParaRPr lang="ru-RU" dirty="0"/>
          </a:p>
          <a:p>
            <a:pPr lvl="0"/>
            <a:r>
              <a:rPr lang="kk-KZ" dirty="0"/>
              <a:t>өнімді өткізуді көбейту мақсатындағы жарнама;</a:t>
            </a:r>
            <a:endParaRPr lang="ru-RU" dirty="0"/>
          </a:p>
          <a:p>
            <a:pPr lvl="0"/>
            <a:r>
              <a:rPr lang="kk-KZ" dirty="0"/>
              <a:t>жадыда сақталатын жарнама;</a:t>
            </a:r>
            <a:endParaRPr lang="ru-RU" dirty="0"/>
          </a:p>
          <a:p>
            <a:pPr lvl="0"/>
            <a:r>
              <a:rPr lang="kk-KZ" dirty="0"/>
              <a:t>салыстырмалы жарнама;</a:t>
            </a:r>
            <a:endParaRPr lang="ru-RU" dirty="0"/>
          </a:p>
          <a:p>
            <a:pPr lvl="0"/>
            <a:r>
              <a:rPr lang="kk-KZ" dirty="0"/>
              <a:t>есте қалатын жарнама;</a:t>
            </a:r>
            <a:endParaRPr lang="ru-RU" dirty="0"/>
          </a:p>
          <a:p>
            <a:pPr lvl="0"/>
            <a:r>
              <a:rPr lang="kk-KZ" dirty="0"/>
              <a:t>бекітетін немесе үстеме жарнама;</a:t>
            </a:r>
            <a:endParaRPr lang="ru-RU" dirty="0"/>
          </a:p>
          <a:p>
            <a:pPr lvl="0"/>
            <a:r>
              <a:rPr lang="kk-KZ" dirty="0"/>
              <a:t>хабарлау жарнамасы;</a:t>
            </a:r>
            <a:endParaRPr lang="ru-RU" dirty="0"/>
          </a:p>
          <a:p>
            <a:pPr lvl="0"/>
            <a:r>
              <a:rPr lang="kk-KZ" dirty="0"/>
              <a:t>превентивті жарнама.</a:t>
            </a:r>
            <a:endParaRPr lang="ru-RU" dirty="0"/>
          </a:p>
          <a:p>
            <a:endParaRPr lang="ru-RU" dirty="0"/>
          </a:p>
        </p:txBody>
      </p:sp>
    </p:spTree>
    <p:extLst>
      <p:ext uri="{BB962C8B-B14F-4D97-AF65-F5344CB8AC3E}">
        <p14:creationId xmlns:p14="http://schemas.microsoft.com/office/powerpoint/2010/main" val="1342866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03031"/>
            <a:ext cx="10515600" cy="6529589"/>
          </a:xfrm>
        </p:spPr>
        <p:txBody>
          <a:bodyPr>
            <a:normAutofit/>
          </a:bodyPr>
          <a:lstStyle/>
          <a:p>
            <a:pPr algn="just"/>
            <a:r>
              <a:rPr lang="kk-KZ" sz="3600" b="1" i="1" dirty="0">
                <a:latin typeface="Times New Roman" panose="02020603050405020304" pitchFamily="18" charset="0"/>
                <a:cs typeface="Times New Roman" panose="02020603050405020304" pitchFamily="18" charset="0"/>
              </a:rPr>
              <a:t>Имидж (бейне) жарнама</a:t>
            </a:r>
            <a:r>
              <a:rPr lang="kk-KZ" sz="3600" b="1" dirty="0">
                <a:latin typeface="Times New Roman" panose="02020603050405020304" pitchFamily="18" charset="0"/>
                <a:cs typeface="Times New Roman" panose="02020603050405020304" pitchFamily="18" charset="0"/>
              </a:rPr>
              <a:t> </a:t>
            </a:r>
            <a:r>
              <a:rPr lang="kk-KZ" sz="3600" dirty="0">
                <a:latin typeface="Times New Roman" panose="02020603050405020304" pitchFamily="18" charset="0"/>
                <a:cs typeface="Times New Roman" panose="02020603050405020304" pitchFamily="18" charset="0"/>
              </a:rPr>
              <a:t>- негізінен фирманың және тауардың партнерлар мен сатып алушыларға жағымды бейне қалыптастыруына бағытталады. Онда сенімділік, жұмыстың нәтижелілігі, клиенттерге деген жақсы ниет, тұрақтылық басым болып келеді. </a:t>
            </a:r>
            <a:endParaRPr lang="ru-RU" sz="3600" dirty="0">
              <a:latin typeface="Times New Roman" panose="02020603050405020304" pitchFamily="18" charset="0"/>
              <a:cs typeface="Times New Roman" panose="02020603050405020304" pitchFamily="18" charset="0"/>
            </a:endParaRPr>
          </a:p>
          <a:p>
            <a:pPr algn="just"/>
            <a:r>
              <a:rPr lang="kk-KZ" sz="3600" b="1" i="1" dirty="0">
                <a:latin typeface="Times New Roman" panose="02020603050405020304" pitchFamily="18" charset="0"/>
                <a:cs typeface="Times New Roman" panose="02020603050405020304" pitchFamily="18" charset="0"/>
              </a:rPr>
              <a:t>Жігерлендіретін жарнама</a:t>
            </a:r>
            <a:r>
              <a:rPr lang="kk-KZ" sz="3600" b="1" dirty="0">
                <a:latin typeface="Times New Roman" panose="02020603050405020304" pitchFamily="18" charset="0"/>
                <a:cs typeface="Times New Roman" panose="02020603050405020304" pitchFamily="18" charset="0"/>
              </a:rPr>
              <a:t> </a:t>
            </a:r>
            <a:r>
              <a:rPr lang="kk-KZ" sz="3600" dirty="0">
                <a:latin typeface="Times New Roman" panose="02020603050405020304" pitchFamily="18" charset="0"/>
                <a:cs typeface="Times New Roman" panose="02020603050405020304" pitchFamily="18" charset="0"/>
              </a:rPr>
              <a:t>- атаулы фирманың өнімін сатып алушылар сатып алу үшін құмарландыруға бағытталады. Мұнда осы фирма өнімдерінің негізгі жағымды жақтарын, басқа тауар және қызметпен салыстырғандағы жақсы сапасын айтуға үлкен мән беріледі.</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9098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70456"/>
            <a:ext cx="10515600" cy="6272012"/>
          </a:xfrm>
        </p:spPr>
        <p:txBody>
          <a:bodyPr>
            <a:normAutofit fontScale="85000" lnSpcReduction="20000"/>
          </a:bodyPr>
          <a:lstStyle/>
          <a:p>
            <a:pPr algn="just"/>
            <a:r>
              <a:rPr lang="kk-KZ" sz="3900" b="1" i="1" dirty="0">
                <a:latin typeface="Times New Roman" panose="02020603050405020304" pitchFamily="18" charset="0"/>
                <a:cs typeface="Times New Roman" panose="02020603050405020304" pitchFamily="18" charset="0"/>
              </a:rPr>
              <a:t>Тұрақты жарнама </a:t>
            </a:r>
            <a:r>
              <a:rPr lang="kk-KZ" sz="3900" i="1" dirty="0">
                <a:latin typeface="Times New Roman" panose="02020603050405020304" pitchFamily="18" charset="0"/>
                <a:cs typeface="Times New Roman" panose="02020603050405020304" pitchFamily="18" charset="0"/>
              </a:rPr>
              <a:t>- </a:t>
            </a:r>
            <a:r>
              <a:rPr lang="kk-KZ" sz="3900" dirty="0">
                <a:latin typeface="Times New Roman" panose="02020603050405020304" pitchFamily="18" charset="0"/>
                <a:cs typeface="Times New Roman" panose="02020603050405020304" pitchFamily="18" charset="0"/>
              </a:rPr>
              <a:t>партнерлар мен сатып алушыларға фирма қызметінің тұрақтылығын, оның нарықтағы сенімді тұғырын хабарлауға бағытталады. </a:t>
            </a:r>
            <a:endParaRPr lang="ru-RU" sz="3900" dirty="0">
              <a:latin typeface="Times New Roman" panose="02020603050405020304" pitchFamily="18" charset="0"/>
              <a:cs typeface="Times New Roman" panose="02020603050405020304" pitchFamily="18" charset="0"/>
            </a:endParaRPr>
          </a:p>
          <a:p>
            <a:pPr algn="just"/>
            <a:r>
              <a:rPr lang="kk-KZ" sz="3900" b="1" i="1" dirty="0">
                <a:latin typeface="Times New Roman" panose="02020603050405020304" pitchFamily="18" charset="0"/>
                <a:cs typeface="Times New Roman" panose="02020603050405020304" pitchFamily="18" charset="0"/>
              </a:rPr>
              <a:t>Фирма ішіндегі жарнама</a:t>
            </a:r>
            <a:r>
              <a:rPr lang="kk-KZ" sz="3900" b="1" dirty="0">
                <a:latin typeface="Times New Roman" panose="02020603050405020304" pitchFamily="18" charset="0"/>
                <a:cs typeface="Times New Roman" panose="02020603050405020304" pitchFamily="18" charset="0"/>
              </a:rPr>
              <a:t> </a:t>
            </a:r>
            <a:r>
              <a:rPr lang="kk-KZ" sz="3900" dirty="0">
                <a:latin typeface="Times New Roman" panose="02020603050405020304" pitchFamily="18" charset="0"/>
                <a:cs typeface="Times New Roman" panose="02020603050405020304" pitchFamily="18" charset="0"/>
              </a:rPr>
              <a:t>- әріптестердің өзінің өнеркәсібіне деген сенімін оятуға, өз тағдырымен тығыз байланыста екенін сезіндіруге бағытталған. Егер өнеркәсіптің әр қызметкері өз жұмысына қажетті шешім қабылдай алса, оған жауапкершілікпен қараса, онда қызметкерлер фирма жұмысын қанағат тұтып және осы фирманың жарнамасын қоғамға жеткізуші болып есептеледі. Фирма ішіндегі жарнаманың құралы:</a:t>
            </a:r>
            <a:endParaRPr lang="ru-RU" sz="3900" dirty="0">
              <a:latin typeface="Times New Roman" panose="02020603050405020304" pitchFamily="18" charset="0"/>
              <a:cs typeface="Times New Roman" panose="02020603050405020304" pitchFamily="18" charset="0"/>
            </a:endParaRPr>
          </a:p>
          <a:p>
            <a:pPr lvl="0" algn="just"/>
            <a:r>
              <a:rPr lang="kk-KZ" sz="3900" dirty="0">
                <a:latin typeface="Times New Roman" panose="02020603050405020304" pitchFamily="18" charset="0"/>
                <a:cs typeface="Times New Roman" panose="02020603050405020304" pitchFamily="18" charset="0"/>
              </a:rPr>
              <a:t>фирма газеті;</a:t>
            </a:r>
            <a:endParaRPr lang="ru-RU" sz="3900" dirty="0">
              <a:latin typeface="Times New Roman" panose="02020603050405020304" pitchFamily="18" charset="0"/>
              <a:cs typeface="Times New Roman" panose="02020603050405020304" pitchFamily="18" charset="0"/>
            </a:endParaRPr>
          </a:p>
          <a:p>
            <a:pPr lvl="0" algn="just"/>
            <a:r>
              <a:rPr lang="kk-KZ" sz="3900" dirty="0">
                <a:latin typeface="Times New Roman" panose="02020603050405020304" pitchFamily="18" charset="0"/>
                <a:cs typeface="Times New Roman" panose="02020603050405020304" pitchFamily="18" charset="0"/>
              </a:rPr>
              <a:t>басшылар мен қызметкерлер арасындағы жақсы қарым-қатынас;</a:t>
            </a:r>
            <a:endParaRPr lang="ru-RU" sz="3900" dirty="0">
              <a:latin typeface="Times New Roman" panose="02020603050405020304" pitchFamily="18" charset="0"/>
              <a:cs typeface="Times New Roman" panose="02020603050405020304" pitchFamily="18" charset="0"/>
            </a:endParaRPr>
          </a:p>
          <a:p>
            <a:pPr lvl="0" algn="just"/>
            <a:r>
              <a:rPr lang="kk-KZ" sz="3900" dirty="0">
                <a:latin typeface="Times New Roman" panose="02020603050405020304" pitchFamily="18" charset="0"/>
                <a:cs typeface="Times New Roman" panose="02020603050405020304" pitchFamily="18" charset="0"/>
              </a:rPr>
              <a:t>қызметкерлер үшін көптеген әлеуметтік жеңілдіктер.</a:t>
            </a:r>
            <a:endParaRPr lang="ru-RU" sz="39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600114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70456"/>
            <a:ext cx="10515600" cy="6400800"/>
          </a:xfrm>
        </p:spPr>
        <p:txBody>
          <a:bodyPr>
            <a:normAutofit fontScale="92500" lnSpcReduction="10000"/>
          </a:bodyPr>
          <a:lstStyle/>
          <a:p>
            <a:pPr algn="just"/>
            <a:r>
              <a:rPr lang="kk-KZ" sz="3600" b="1" i="1" dirty="0">
                <a:latin typeface="Times New Roman" panose="02020603050405020304" pitchFamily="18" charset="0"/>
                <a:cs typeface="Times New Roman" panose="02020603050405020304" pitchFamily="18" charset="0"/>
              </a:rPr>
              <a:t>Өнім өткізуді көбейту мақсатындағы жарнама</a:t>
            </a:r>
            <a:r>
              <a:rPr lang="kk-KZ" sz="3600" b="1" dirty="0">
                <a:latin typeface="Times New Roman" panose="02020603050405020304" pitchFamily="18" charset="0"/>
                <a:cs typeface="Times New Roman" panose="02020603050405020304" pitchFamily="18" charset="0"/>
              </a:rPr>
              <a:t> </a:t>
            </a:r>
            <a:r>
              <a:rPr lang="kk-KZ" sz="3600" dirty="0">
                <a:latin typeface="Times New Roman" panose="02020603050405020304" pitchFamily="18" charset="0"/>
                <a:cs typeface="Times New Roman" panose="02020603050405020304" pitchFamily="18" charset="0"/>
              </a:rPr>
              <a:t>– жарнама қызметінің негізгі саласы.</a:t>
            </a:r>
            <a:endParaRPr lang="ru-RU" sz="3600" dirty="0">
              <a:latin typeface="Times New Roman" panose="02020603050405020304" pitchFamily="18" charset="0"/>
              <a:cs typeface="Times New Roman" panose="02020603050405020304" pitchFamily="18" charset="0"/>
            </a:endParaRPr>
          </a:p>
          <a:p>
            <a:pPr algn="just"/>
            <a:r>
              <a:rPr lang="kk-KZ" sz="3600" b="1" i="1" dirty="0">
                <a:latin typeface="Times New Roman" panose="02020603050405020304" pitchFamily="18" charset="0"/>
                <a:cs typeface="Times New Roman" panose="02020603050405020304" pitchFamily="18" charset="0"/>
              </a:rPr>
              <a:t>Жадыда сақталатын жарнама</a:t>
            </a:r>
            <a:r>
              <a:rPr lang="kk-KZ" sz="3600" b="1" dirty="0">
                <a:latin typeface="Times New Roman" panose="02020603050405020304" pitchFamily="18" charset="0"/>
                <a:cs typeface="Times New Roman" panose="02020603050405020304" pitchFamily="18" charset="0"/>
              </a:rPr>
              <a:t> </a:t>
            </a:r>
            <a:r>
              <a:rPr lang="kk-KZ" sz="3600" dirty="0">
                <a:latin typeface="Times New Roman" panose="02020603050405020304" pitchFamily="18" charset="0"/>
                <a:cs typeface="Times New Roman" panose="02020603050405020304" pitchFamily="18" charset="0"/>
              </a:rPr>
              <a:t>– жарнаманың барынша агрессивті түрі. Негізгі мәселесі сатып алушыны бәсекелестердің тауары, қызметі емес, өздерінің тауары мен қызметін сатып алуға көндіру. </a:t>
            </a:r>
            <a:endParaRPr lang="ru-RU" sz="3600" dirty="0">
              <a:latin typeface="Times New Roman" panose="02020603050405020304" pitchFamily="18" charset="0"/>
              <a:cs typeface="Times New Roman" panose="02020603050405020304" pitchFamily="18" charset="0"/>
            </a:endParaRPr>
          </a:p>
          <a:p>
            <a:pPr algn="just"/>
            <a:r>
              <a:rPr lang="kk-KZ" sz="3600" b="1" i="1" dirty="0">
                <a:latin typeface="Times New Roman" panose="02020603050405020304" pitchFamily="18" charset="0"/>
                <a:cs typeface="Times New Roman" panose="02020603050405020304" pitchFamily="18" charset="0"/>
              </a:rPr>
              <a:t>Салыстырмалы жарнама</a:t>
            </a:r>
            <a:r>
              <a:rPr lang="kk-KZ" sz="3600" b="1" dirty="0">
                <a:latin typeface="Times New Roman" panose="02020603050405020304" pitchFamily="18" charset="0"/>
                <a:cs typeface="Times New Roman" panose="02020603050405020304" pitchFamily="18" charset="0"/>
              </a:rPr>
              <a:t> </a:t>
            </a:r>
            <a:r>
              <a:rPr lang="kk-KZ" sz="3600" dirty="0">
                <a:latin typeface="Times New Roman" panose="02020603050405020304" pitchFamily="18" charset="0"/>
                <a:cs typeface="Times New Roman" panose="02020603050405020304" pitchFamily="18" charset="0"/>
              </a:rPr>
              <a:t>– бұл жадыда сақталатын жарнаманың бір түрі. Ол жаранамаланатын тауар және қызметті бәсекелсетердің тауар және қызметімен салыстыруға негізделген. Бәрімізге белгілі көптеген өркениетті елдерде бәсекелес таураларды немесе оларды өндірушілерді тікелей сынауға тыйм салынған заң бар, бірақ мұндай жарнамалар әлі күнге дейін өмір сүріп келеді.</a:t>
            </a:r>
            <a:endParaRPr lang="ru-RU" sz="36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632193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96214"/>
            <a:ext cx="10515600" cy="6323527"/>
          </a:xfrm>
        </p:spPr>
        <p:txBody>
          <a:bodyPr>
            <a:noAutofit/>
          </a:bodyPr>
          <a:lstStyle/>
          <a:p>
            <a:pPr algn="just"/>
            <a:r>
              <a:rPr lang="kk-KZ" sz="3600" b="1" i="1" dirty="0">
                <a:latin typeface="Times New Roman" panose="02020603050405020304" pitchFamily="18" charset="0"/>
                <a:cs typeface="Times New Roman" panose="02020603050405020304" pitchFamily="18" charset="0"/>
              </a:rPr>
              <a:t>Есте қалатын жарнама</a:t>
            </a:r>
            <a:r>
              <a:rPr lang="kk-KZ" sz="3600" b="1" dirty="0">
                <a:latin typeface="Times New Roman" panose="02020603050405020304" pitchFamily="18" charset="0"/>
                <a:cs typeface="Times New Roman" panose="02020603050405020304" pitchFamily="18" charset="0"/>
              </a:rPr>
              <a:t> </a:t>
            </a:r>
            <a:r>
              <a:rPr lang="kk-KZ" sz="3600" dirty="0">
                <a:latin typeface="Times New Roman" panose="02020603050405020304" pitchFamily="18" charset="0"/>
                <a:cs typeface="Times New Roman" panose="02020603050405020304" pitchFamily="18" charset="0"/>
              </a:rPr>
              <a:t>– тұрақты сатып алушыға нарықтағы атаулы тауарды немесе фирманы және оның мінездемесін есіне салып отыруға арналған жарнама. </a:t>
            </a:r>
            <a:endParaRPr lang="ru-RU" sz="3600" dirty="0">
              <a:latin typeface="Times New Roman" panose="02020603050405020304" pitchFamily="18" charset="0"/>
              <a:cs typeface="Times New Roman" panose="02020603050405020304" pitchFamily="18" charset="0"/>
            </a:endParaRPr>
          </a:p>
          <a:p>
            <a:pPr algn="just"/>
            <a:r>
              <a:rPr lang="kk-KZ" sz="3600" b="1" i="1" dirty="0">
                <a:latin typeface="Times New Roman" panose="02020603050405020304" pitchFamily="18" charset="0"/>
                <a:cs typeface="Times New Roman" panose="02020603050405020304" pitchFamily="18" charset="0"/>
              </a:rPr>
              <a:t>Бекітетін немесе үстеме жарнама</a:t>
            </a:r>
            <a:r>
              <a:rPr lang="kk-KZ" sz="3600" b="1" dirty="0">
                <a:latin typeface="Times New Roman" panose="02020603050405020304" pitchFamily="18" charset="0"/>
                <a:cs typeface="Times New Roman" panose="02020603050405020304" pitchFamily="18" charset="0"/>
              </a:rPr>
              <a:t> </a:t>
            </a:r>
            <a:r>
              <a:rPr lang="kk-KZ" sz="3600" dirty="0">
                <a:latin typeface="Times New Roman" panose="02020603050405020304" pitchFamily="18" charset="0"/>
                <a:cs typeface="Times New Roman" panose="02020603050405020304" pitchFamily="18" charset="0"/>
              </a:rPr>
              <a:t>– есте қалатын жарнаманың бір түрі. Тауарды сатып алған тұтынушыны қолдауға, олардың таңдауының дұрыстығына сенім білдіруге бағытталған жарнама. Ол тұтынушыны тұрақтандырады.</a:t>
            </a:r>
            <a:endParaRPr lang="ru-RU" sz="3600" dirty="0">
              <a:latin typeface="Times New Roman" panose="02020603050405020304" pitchFamily="18" charset="0"/>
              <a:cs typeface="Times New Roman" panose="02020603050405020304" pitchFamily="18" charset="0"/>
            </a:endParaRPr>
          </a:p>
          <a:p>
            <a:pPr algn="just"/>
            <a:r>
              <a:rPr lang="kk-KZ" sz="3600" b="1" i="1" dirty="0">
                <a:latin typeface="Times New Roman" panose="02020603050405020304" pitchFamily="18" charset="0"/>
                <a:cs typeface="Times New Roman" panose="02020603050405020304" pitchFamily="18" charset="0"/>
              </a:rPr>
              <a:t>Превентивті жарнама</a:t>
            </a:r>
            <a:r>
              <a:rPr lang="kk-KZ" sz="3600" b="1" dirty="0">
                <a:latin typeface="Times New Roman" panose="02020603050405020304" pitchFamily="18" charset="0"/>
                <a:cs typeface="Times New Roman" panose="02020603050405020304" pitchFamily="18" charset="0"/>
              </a:rPr>
              <a:t> </a:t>
            </a:r>
            <a:r>
              <a:rPr lang="kk-KZ" sz="3600" dirty="0">
                <a:latin typeface="Times New Roman" panose="02020603050405020304" pitchFamily="18" charset="0"/>
                <a:cs typeface="Times New Roman" panose="02020603050405020304" pitchFamily="18" charset="0"/>
              </a:rPr>
              <a:t>- өзіне қажетті шығыннан көп мөлшердегі қаржы жұмасайтын жарнама. Мұндай жарнама компаниялардың мақсаты – </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9249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200" y="293688"/>
            <a:ext cx="10515600" cy="5833392"/>
          </a:xfrm>
          <a:prstGeom prst="rect">
            <a:avLst/>
          </a:prstGeom>
        </p:spPr>
        <p:txBody>
          <a:bodyPr wrap="square">
            <a:spAutoFit/>
          </a:bodyPr>
          <a:lstStyle/>
          <a:p>
            <a:pPr algn="just"/>
            <a:r>
              <a:rPr lang="kk-KZ" sz="3600" dirty="0">
                <a:latin typeface="Times New Roman" panose="02020603050405020304" pitchFamily="18" charset="0"/>
                <a:cs typeface="Times New Roman" panose="02020603050405020304" pitchFamily="18" charset="0"/>
              </a:rPr>
              <a:t>жарнама қызметіне көп мөлшерде сома жұмсауға жағдайы жоқ бәсекелестердің тұғырын бұзу. Қандай жарнама болмасын бір мезгілде жарнаманың бірнеше түрінен құралатыны түсінікті. Жарнама хабарламасының кең көлемін </a:t>
            </a:r>
            <a:r>
              <a:rPr lang="kk-KZ" sz="3600" i="1" dirty="0">
                <a:latin typeface="Times New Roman" panose="02020603050405020304" pitchFamily="18" charset="0"/>
                <a:cs typeface="Times New Roman" panose="02020603050405020304" pitchFamily="18" charset="0"/>
              </a:rPr>
              <a:t>жарнама тұтынушымен болатын кері байланысы жағынан </a:t>
            </a:r>
            <a:r>
              <a:rPr lang="kk-KZ" sz="3600" dirty="0">
                <a:latin typeface="Times New Roman" panose="02020603050405020304" pitchFamily="18" charset="0"/>
                <a:cs typeface="Times New Roman" panose="02020603050405020304" pitchFamily="18" charset="0"/>
              </a:rPr>
              <a:t>екі түрге бөлуге болады. Олар жарнама хабарламасының нақты тасымалдаушысымен төмендегі жағдайда байланысып отырады:</a:t>
            </a:r>
            <a:endParaRPr lang="ru-RU" sz="3600" dirty="0">
              <a:latin typeface="Times New Roman" panose="02020603050405020304" pitchFamily="18" charset="0"/>
              <a:cs typeface="Times New Roman" panose="02020603050405020304" pitchFamily="18" charset="0"/>
            </a:endParaRPr>
          </a:p>
          <a:p>
            <a:pPr lvl="0" algn="just"/>
            <a:r>
              <a:rPr lang="kk-KZ" sz="3600" dirty="0">
                <a:latin typeface="Times New Roman" panose="02020603050405020304" pitchFamily="18" charset="0"/>
                <a:cs typeface="Times New Roman" panose="02020603050405020304" pitchFamily="18" charset="0"/>
              </a:rPr>
              <a:t>жарнама құралымен кері байланыс;</a:t>
            </a:r>
            <a:endParaRPr lang="ru-RU" sz="3600" dirty="0">
              <a:latin typeface="Times New Roman" panose="02020603050405020304" pitchFamily="18" charset="0"/>
              <a:cs typeface="Times New Roman" panose="02020603050405020304" pitchFamily="18" charset="0"/>
            </a:endParaRPr>
          </a:p>
          <a:p>
            <a:pPr lvl="0" algn="just"/>
            <a:r>
              <a:rPr lang="kk-KZ" sz="3600" dirty="0">
                <a:latin typeface="Times New Roman" panose="02020603050405020304" pitchFamily="18" charset="0"/>
                <a:cs typeface="Times New Roman" panose="02020603050405020304" pitchFamily="18" charset="0"/>
              </a:rPr>
              <a:t>жарнама құралымен кері емес </a:t>
            </a:r>
            <a:r>
              <a:rPr lang="kk-KZ" sz="3600">
                <a:latin typeface="Times New Roman" panose="02020603050405020304" pitchFamily="18" charset="0"/>
                <a:cs typeface="Times New Roman" panose="02020603050405020304" pitchFamily="18" charset="0"/>
              </a:rPr>
              <a:t>байланыс</a:t>
            </a:r>
            <a:r>
              <a:rPr lang="kk-KZ" sz="3600" smtClean="0">
                <a:latin typeface="Times New Roman" panose="02020603050405020304" pitchFamily="18" charset="0"/>
                <a:cs typeface="Times New Roman" panose="02020603050405020304" pitchFamily="18" charset="0"/>
              </a:rPr>
              <a:t>.</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824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9716" y="267281"/>
            <a:ext cx="10515600" cy="6120640"/>
          </a:xfrm>
        </p:spPr>
        <p:txBody>
          <a:bodyPr/>
          <a:lstStyle/>
          <a:p>
            <a:pPr marL="0" indent="0" algn="just">
              <a:buNone/>
            </a:pPr>
            <a:r>
              <a:rPr lang="kk-KZ" sz="3600" dirty="0">
                <a:latin typeface="Times New Roman" panose="02020603050405020304" pitchFamily="18" charset="0"/>
                <a:cs typeface="Times New Roman" panose="02020603050405020304" pitchFamily="18" charset="0"/>
              </a:rPr>
              <a:t>Жарнама құралымен кері байланыстағылар – жиі персонифицияланған жарнама жіберушілерді және олардың мүмкін болатын реакцияларын тікелей болжайтын жарнаманың бір түрі. Жарнаманың бұл түрлері оқулықта жеке қарастырылған. Кері емес байланыстағы жарнама құралдары ол – жалпы ақпарат құралдары, оның ішінде электронды және сыртқы жарнамалардың барлық түрлері деп айтуға болады. </a:t>
            </a:r>
            <a:endParaRPr lang="ru-RU" sz="36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316438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838715" y="537493"/>
            <a:ext cx="10515600" cy="6146800"/>
          </a:xfrm>
        </p:spPr>
        <p:txBody>
          <a:bodyPr>
            <a:noAutofit/>
          </a:bodyPr>
          <a:lstStyle/>
          <a:p>
            <a:pPr marL="0" lvl="0" indent="0">
              <a:buNone/>
            </a:pPr>
            <a:r>
              <a:rPr lang="kk-KZ" sz="3600" dirty="0" smtClean="0">
                <a:latin typeface="Times New Roman" panose="02020603050405020304" pitchFamily="18" charset="0"/>
                <a:cs typeface="Times New Roman" panose="02020603050405020304" pitchFamily="18" charset="0"/>
              </a:rPr>
              <a:t>- сатып </a:t>
            </a:r>
            <a:r>
              <a:rPr lang="kk-KZ" sz="3600" dirty="0">
                <a:latin typeface="Times New Roman" panose="02020603050405020304" pitchFamily="18" charset="0"/>
                <a:cs typeface="Times New Roman" panose="02020603050405020304" pitchFamily="18" charset="0"/>
              </a:rPr>
              <a:t>алушыға тауарды қосымша зерттеу мүмкіндігін ұсыну;</a:t>
            </a:r>
            <a:endParaRPr lang="ru-RU" sz="3600" dirty="0">
              <a:latin typeface="Times New Roman" panose="02020603050405020304" pitchFamily="18" charset="0"/>
              <a:cs typeface="Times New Roman" panose="02020603050405020304" pitchFamily="18" charset="0"/>
            </a:endParaRPr>
          </a:p>
          <a:p>
            <a:pPr marL="0" lvl="0" indent="0">
              <a:buNone/>
            </a:pPr>
            <a:r>
              <a:rPr lang="kk-KZ" sz="3600" dirty="0" smtClean="0">
                <a:latin typeface="Times New Roman" panose="02020603050405020304" pitchFamily="18" charset="0"/>
                <a:cs typeface="Times New Roman" panose="02020603050405020304" pitchFamily="18" charset="0"/>
              </a:rPr>
              <a:t>- тұтынушыда </a:t>
            </a:r>
            <a:r>
              <a:rPr lang="kk-KZ" sz="3600" dirty="0">
                <a:latin typeface="Times New Roman" panose="02020603050405020304" pitchFamily="18" charset="0"/>
                <a:cs typeface="Times New Roman" panose="02020603050405020304" pitchFamily="18" charset="0"/>
              </a:rPr>
              <a:t>тауар немесе қызмет туралы білімнің белгілі бір </a:t>
            </a:r>
            <a:r>
              <a:rPr lang="kk-KZ" sz="3600" dirty="0" smtClean="0">
                <a:latin typeface="Times New Roman" panose="02020603050405020304" pitchFamily="18" charset="0"/>
                <a:cs typeface="Times New Roman" panose="02020603050405020304" pitchFamily="18" charset="0"/>
              </a:rPr>
              <a:t>деңгейін қалыптастыру</a:t>
            </a:r>
            <a:r>
              <a:rPr lang="kk-KZ" sz="3600" dirty="0">
                <a:latin typeface="Times New Roman" panose="02020603050405020304" pitchFamily="18" charset="0"/>
                <a:cs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a:p>
            <a:pPr marL="0" lvl="0" indent="0">
              <a:buNone/>
            </a:pPr>
            <a:r>
              <a:rPr lang="kk-KZ" sz="3600" dirty="0" smtClean="0">
                <a:latin typeface="Times New Roman" panose="02020603050405020304" pitchFamily="18" charset="0"/>
                <a:cs typeface="Times New Roman" panose="02020603050405020304" pitchFamily="18" charset="0"/>
              </a:rPr>
              <a:t>- өндіруші </a:t>
            </a:r>
            <a:r>
              <a:rPr lang="kk-KZ" sz="3600" dirty="0">
                <a:latin typeface="Times New Roman" panose="02020603050405020304" pitchFamily="18" charset="0"/>
                <a:cs typeface="Times New Roman" panose="02020603050405020304" pitchFamily="18" charset="0"/>
              </a:rPr>
              <a:t>фирманың немесе сатып алушының жақсы бейнесін (</a:t>
            </a:r>
            <a:r>
              <a:rPr lang="kk-KZ" sz="3600" dirty="0" smtClean="0">
                <a:latin typeface="Times New Roman" panose="02020603050405020304" pitchFamily="18" charset="0"/>
                <a:cs typeface="Times New Roman" panose="02020603050405020304" pitchFamily="18" charset="0"/>
              </a:rPr>
              <a:t>имидж) жасау</a:t>
            </a:r>
            <a:r>
              <a:rPr lang="kk-KZ" sz="3600" dirty="0">
                <a:latin typeface="Times New Roman" panose="02020603050405020304" pitchFamily="18" charset="0"/>
                <a:cs typeface="Times New Roman" panose="02020603050405020304" pitchFamily="18" charset="0"/>
              </a:rPr>
              <a:t>, сонымен қатар тұтынушылардың және іскер серіктестердің сауда немесе өндіріс маркасын жасау;</a:t>
            </a:r>
            <a:endParaRPr lang="ru-RU" sz="3600" dirty="0">
              <a:latin typeface="Times New Roman" panose="02020603050405020304" pitchFamily="18" charset="0"/>
              <a:cs typeface="Times New Roman" panose="02020603050405020304" pitchFamily="18" charset="0"/>
            </a:endParaRPr>
          </a:p>
          <a:p>
            <a:pPr lvl="0">
              <a:buFontTx/>
              <a:buChar char="-"/>
            </a:pPr>
            <a:r>
              <a:rPr lang="kk-KZ" sz="3600" dirty="0" smtClean="0">
                <a:latin typeface="Times New Roman" panose="02020603050405020304" pitchFamily="18" charset="0"/>
                <a:cs typeface="Times New Roman" panose="02020603050405020304" pitchFamily="18" charset="0"/>
              </a:rPr>
              <a:t>осы тауар </a:t>
            </a:r>
            <a:r>
              <a:rPr lang="kk-KZ" sz="3600" dirty="0">
                <a:latin typeface="Times New Roman" panose="02020603050405020304" pitchFamily="18" charset="0"/>
                <a:cs typeface="Times New Roman" panose="02020603050405020304" pitchFamily="18" charset="0"/>
              </a:rPr>
              <a:t>мен қызметке қажеттілік қалыптастыру</a:t>
            </a:r>
            <a:r>
              <a:rPr lang="kk-KZ" sz="3600" dirty="0" smtClean="0">
                <a:latin typeface="Times New Roman" panose="02020603050405020304" pitchFamily="18" charset="0"/>
                <a:cs typeface="Times New Roman" panose="02020603050405020304" pitchFamily="18" charset="0"/>
              </a:rPr>
              <a:t>;  </a:t>
            </a:r>
          </a:p>
          <a:p>
            <a:pPr marL="0" lvl="0" indent="0">
              <a:buNone/>
            </a:pPr>
            <a:r>
              <a:rPr lang="kk-KZ" sz="3600" dirty="0" smtClean="0">
                <a:latin typeface="Times New Roman" panose="02020603050405020304" pitchFamily="18" charset="0"/>
                <a:cs typeface="Times New Roman" panose="02020603050405020304" pitchFamily="18" charset="0"/>
              </a:rPr>
              <a:t>- фирмада </a:t>
            </a:r>
            <a:r>
              <a:rPr lang="kk-KZ" sz="3600" dirty="0">
                <a:latin typeface="Times New Roman" panose="02020603050405020304" pitchFamily="18" charset="0"/>
                <a:cs typeface="Times New Roman" panose="02020603050405020304" pitchFamily="18" charset="0"/>
              </a:rPr>
              <a:t>жағымды қатынас қалыптастыру;</a:t>
            </a:r>
            <a:endParaRPr lang="ru-RU" sz="3600" dirty="0">
              <a:latin typeface="Times New Roman" panose="02020603050405020304" pitchFamily="18" charset="0"/>
              <a:cs typeface="Times New Roman" panose="02020603050405020304" pitchFamily="18" charset="0"/>
            </a:endParaRPr>
          </a:p>
          <a:p>
            <a:pPr marL="0" lvl="0" indent="0">
              <a:buNone/>
            </a:pP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4022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838200" y="398463"/>
            <a:ext cx="10515600" cy="6067425"/>
          </a:xfrm>
        </p:spPr>
        <p:txBody>
          <a:bodyPr>
            <a:normAutofit fontScale="92500" lnSpcReduction="10000"/>
          </a:bodyPr>
          <a:lstStyle/>
          <a:p>
            <a:pPr marL="0" lvl="0" indent="0">
              <a:buNone/>
            </a:pPr>
            <a:r>
              <a:rPr lang="kk-KZ" sz="3900" dirty="0" smtClean="0">
                <a:latin typeface="Times New Roman" panose="02020603050405020304" pitchFamily="18" charset="0"/>
                <a:cs typeface="Times New Roman" panose="02020603050405020304" pitchFamily="18" charset="0"/>
              </a:rPr>
              <a:t>- сатып </a:t>
            </a:r>
            <a:r>
              <a:rPr lang="kk-KZ" sz="3900" dirty="0">
                <a:latin typeface="Times New Roman" panose="02020603050405020304" pitchFamily="18" charset="0"/>
                <a:cs typeface="Times New Roman" panose="02020603050405020304" pitchFamily="18" charset="0"/>
              </a:rPr>
              <a:t>алушыға бәсекелес фирмадан емес осы </a:t>
            </a:r>
            <a:r>
              <a:rPr lang="kk-KZ" sz="3900" dirty="0" smtClean="0">
                <a:latin typeface="Times New Roman" panose="02020603050405020304" pitchFamily="18" charset="0"/>
                <a:cs typeface="Times New Roman" panose="02020603050405020304" pitchFamily="18" charset="0"/>
              </a:rPr>
              <a:t>фирманың жарнамаланған </a:t>
            </a:r>
            <a:r>
              <a:rPr lang="kk-KZ" sz="3900" dirty="0">
                <a:latin typeface="Times New Roman" panose="02020603050405020304" pitchFamily="18" charset="0"/>
                <a:cs typeface="Times New Roman" panose="02020603050405020304" pitchFamily="18" charset="0"/>
              </a:rPr>
              <a:t>тауарын сатып алуын ояту;</a:t>
            </a:r>
            <a:endParaRPr lang="ru-RU" sz="3900" dirty="0">
              <a:latin typeface="Times New Roman" panose="02020603050405020304" pitchFamily="18" charset="0"/>
              <a:cs typeface="Times New Roman" panose="02020603050405020304" pitchFamily="18" charset="0"/>
            </a:endParaRPr>
          </a:p>
          <a:p>
            <a:pPr marL="0" lvl="0" indent="0">
              <a:buNone/>
            </a:pPr>
            <a:r>
              <a:rPr lang="kk-KZ" sz="3900" dirty="0" smtClean="0">
                <a:latin typeface="Times New Roman" panose="02020603050405020304" pitchFamily="18" charset="0"/>
                <a:cs typeface="Times New Roman" panose="02020603050405020304" pitchFamily="18" charset="0"/>
              </a:rPr>
              <a:t>- тауар</a:t>
            </a:r>
            <a:r>
              <a:rPr lang="kk-KZ" sz="3900" dirty="0">
                <a:latin typeface="Times New Roman" panose="02020603050405020304" pitchFamily="18" charset="0"/>
                <a:cs typeface="Times New Roman" panose="02020603050405020304" pitchFamily="18" charset="0"/>
              </a:rPr>
              <a:t>, қызмет сатылымы</a:t>
            </a:r>
            <a:r>
              <a:rPr lang="ru-RU" sz="3900" dirty="0">
                <a:latin typeface="Times New Roman" panose="02020603050405020304" pitchFamily="18" charset="0"/>
                <a:cs typeface="Times New Roman" panose="02020603050405020304" pitchFamily="18" charset="0"/>
              </a:rPr>
              <a:t> </a:t>
            </a:r>
            <a:r>
              <a:rPr lang="kk-KZ" sz="3900" dirty="0">
                <a:latin typeface="Times New Roman" panose="02020603050405020304" pitchFamily="18" charset="0"/>
                <a:cs typeface="Times New Roman" panose="02020603050405020304" pitchFamily="18" charset="0"/>
              </a:rPr>
              <a:t> белсендігін арттыру;</a:t>
            </a:r>
            <a:endParaRPr lang="ru-RU" sz="3900" dirty="0">
              <a:latin typeface="Times New Roman" panose="02020603050405020304" pitchFamily="18" charset="0"/>
              <a:cs typeface="Times New Roman" panose="02020603050405020304" pitchFamily="18" charset="0"/>
            </a:endParaRPr>
          </a:p>
          <a:p>
            <a:pPr marL="0" lvl="0" indent="0">
              <a:buNone/>
            </a:pPr>
            <a:r>
              <a:rPr lang="kk-KZ" sz="3900" dirty="0" smtClean="0">
                <a:latin typeface="Times New Roman" panose="02020603050405020304" pitchFamily="18" charset="0"/>
                <a:cs typeface="Times New Roman" panose="02020603050405020304" pitchFamily="18" charset="0"/>
              </a:rPr>
              <a:t>- тауар </a:t>
            </a:r>
            <a:r>
              <a:rPr lang="kk-KZ" sz="3900" dirty="0">
                <a:latin typeface="Times New Roman" panose="02020603050405020304" pitchFamily="18" charset="0"/>
                <a:cs typeface="Times New Roman" panose="02020603050405020304" pitchFamily="18" charset="0"/>
              </a:rPr>
              <a:t>айналымын жеделдетуге әсер ету;</a:t>
            </a:r>
            <a:endParaRPr lang="ru-RU" sz="3900" dirty="0">
              <a:latin typeface="Times New Roman" panose="02020603050405020304" pitchFamily="18" charset="0"/>
              <a:cs typeface="Times New Roman" panose="02020603050405020304" pitchFamily="18" charset="0"/>
            </a:endParaRPr>
          </a:p>
          <a:p>
            <a:pPr marL="0" lvl="0" indent="0">
              <a:buNone/>
            </a:pPr>
            <a:r>
              <a:rPr lang="kk-KZ" sz="3900" dirty="0" smtClean="0">
                <a:latin typeface="Times New Roman" panose="02020603050405020304" pitchFamily="18" charset="0"/>
                <a:cs typeface="Times New Roman" panose="02020603050405020304" pitchFamily="18" charset="0"/>
              </a:rPr>
              <a:t>- бір </a:t>
            </a:r>
            <a:r>
              <a:rPr lang="kk-KZ" sz="3900" dirty="0">
                <a:latin typeface="Times New Roman" panose="02020603050405020304" pitchFamily="18" charset="0"/>
                <a:cs typeface="Times New Roman" panose="02020603050405020304" pitchFamily="18" charset="0"/>
              </a:rPr>
              <a:t>тұтынушыны тауарды үнемі сатып алушы ету немесе </a:t>
            </a:r>
            <a:r>
              <a:rPr lang="kk-KZ" sz="3900" dirty="0" smtClean="0">
                <a:latin typeface="Times New Roman" panose="02020603050405020304" pitchFamily="18" charset="0"/>
                <a:cs typeface="Times New Roman" panose="02020603050405020304" pitchFamily="18" charset="0"/>
              </a:rPr>
              <a:t>осы фирманың </a:t>
            </a:r>
            <a:r>
              <a:rPr lang="kk-KZ" sz="3900" dirty="0">
                <a:latin typeface="Times New Roman" panose="02020603050405020304" pitchFamily="18" charset="0"/>
                <a:cs typeface="Times New Roman" panose="02020603050405020304" pitchFamily="18" charset="0"/>
              </a:rPr>
              <a:t>тұрақты клиенті ету;</a:t>
            </a:r>
            <a:endParaRPr lang="ru-RU" sz="3900" dirty="0">
              <a:latin typeface="Times New Roman" panose="02020603050405020304" pitchFamily="18" charset="0"/>
              <a:cs typeface="Times New Roman" panose="02020603050405020304" pitchFamily="18" charset="0"/>
            </a:endParaRPr>
          </a:p>
          <a:p>
            <a:pPr marL="0" lvl="0" indent="0">
              <a:buNone/>
            </a:pPr>
            <a:r>
              <a:rPr lang="kk-KZ" sz="3900" dirty="0" smtClean="0">
                <a:latin typeface="Times New Roman" panose="02020603050405020304" pitchFamily="18" charset="0"/>
                <a:cs typeface="Times New Roman" panose="02020603050405020304" pitchFamily="18" charset="0"/>
              </a:rPr>
              <a:t>- басқа </a:t>
            </a:r>
            <a:r>
              <a:rPr lang="kk-KZ" sz="3900" dirty="0">
                <a:latin typeface="Times New Roman" panose="02020603050405020304" pitchFamily="18" charset="0"/>
                <a:cs typeface="Times New Roman" panose="02020603050405020304" pitchFamily="18" charset="0"/>
              </a:rPr>
              <a:t>фирмаларға сенімді серіктес бейнесін қалыптастыру;</a:t>
            </a:r>
            <a:endParaRPr lang="ru-RU" sz="3900" dirty="0">
              <a:latin typeface="Times New Roman" panose="02020603050405020304" pitchFamily="18" charset="0"/>
              <a:cs typeface="Times New Roman" panose="02020603050405020304" pitchFamily="18" charset="0"/>
            </a:endParaRPr>
          </a:p>
          <a:p>
            <a:pPr marL="0" lvl="0" indent="0">
              <a:buNone/>
            </a:pPr>
            <a:r>
              <a:rPr lang="kk-KZ" sz="3900" dirty="0" smtClean="0">
                <a:latin typeface="Times New Roman" panose="02020603050405020304" pitchFamily="18" charset="0"/>
                <a:cs typeface="Times New Roman" panose="02020603050405020304" pitchFamily="18" charset="0"/>
              </a:rPr>
              <a:t>- тұтынушыға </a:t>
            </a:r>
            <a:r>
              <a:rPr lang="kk-KZ" sz="3900" dirty="0">
                <a:latin typeface="Times New Roman" panose="02020603050405020304" pitchFamily="18" charset="0"/>
                <a:cs typeface="Times New Roman" panose="02020603050405020304" pitchFamily="18" charset="0"/>
              </a:rPr>
              <a:t>фирма туралы және оның тауары туралы ескеру.</a:t>
            </a:r>
            <a:endParaRPr lang="ru-RU" sz="39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872578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876300" y="319088"/>
            <a:ext cx="10515600" cy="6223000"/>
          </a:xfrm>
        </p:spPr>
        <p:txBody>
          <a:bodyPr>
            <a:noAutofit/>
          </a:bodyPr>
          <a:lstStyle/>
          <a:p>
            <a:pPr marL="0" indent="0" algn="just">
              <a:buNone/>
            </a:pPr>
            <a:r>
              <a:rPr lang="kk-KZ" sz="3600" dirty="0" smtClean="0">
                <a:latin typeface="Times New Roman" panose="02020603050405020304" pitchFamily="18" charset="0"/>
                <a:cs typeface="Times New Roman" panose="02020603050405020304" pitchFamily="18" charset="0"/>
              </a:rPr>
              <a:t>Іс </a:t>
            </a:r>
            <a:r>
              <a:rPr lang="kk-KZ" sz="3600" dirty="0">
                <a:latin typeface="Times New Roman" panose="02020603050405020304" pitchFamily="18" charset="0"/>
                <a:cs typeface="Times New Roman" panose="02020603050405020304" pitchFamily="18" charset="0"/>
              </a:rPr>
              <a:t>жүзінде жарнама бір ғана мақсатты көздемейді, тәртіп бойынша бір жарнамалық өнеркәсіпте жарнамалар байланысып жатады. Жарнаманың мәні төмендегілермен байланысады:</a:t>
            </a:r>
            <a:endParaRPr lang="ru-RU" sz="3600" dirty="0">
              <a:latin typeface="Times New Roman" panose="02020603050405020304" pitchFamily="18" charset="0"/>
              <a:cs typeface="Times New Roman" panose="02020603050405020304" pitchFamily="18" charset="0"/>
            </a:endParaRPr>
          </a:p>
          <a:p>
            <a:pPr lvl="0"/>
            <a:r>
              <a:rPr lang="kk-KZ" sz="3200" dirty="0">
                <a:latin typeface="Times New Roman" panose="02020603050405020304" pitchFamily="18" charset="0"/>
                <a:cs typeface="Times New Roman" panose="02020603050405020304" pitchFamily="18" charset="0"/>
              </a:rPr>
              <a:t>тұтынушылар үшін тауар мен қызметтің жаңа жарнамасы;</a:t>
            </a:r>
            <a:endParaRPr lang="ru-RU" sz="3200" dirty="0">
              <a:latin typeface="Times New Roman" panose="02020603050405020304" pitchFamily="18" charset="0"/>
              <a:cs typeface="Times New Roman" panose="02020603050405020304" pitchFamily="18" charset="0"/>
            </a:endParaRPr>
          </a:p>
          <a:p>
            <a:pPr lvl="0"/>
            <a:r>
              <a:rPr lang="kk-KZ" sz="3200" dirty="0">
                <a:latin typeface="Times New Roman" panose="02020603050405020304" pitchFamily="18" charset="0"/>
                <a:cs typeface="Times New Roman" panose="02020603050405020304" pitchFamily="18" charset="0"/>
              </a:rPr>
              <a:t>тауар және қызмет жарнамасы клиентке таныс, демеуші жарнама ретінде;</a:t>
            </a:r>
            <a:endParaRPr lang="ru-RU" sz="3200" dirty="0">
              <a:latin typeface="Times New Roman" panose="02020603050405020304" pitchFamily="18" charset="0"/>
              <a:cs typeface="Times New Roman" panose="02020603050405020304" pitchFamily="18" charset="0"/>
            </a:endParaRPr>
          </a:p>
          <a:p>
            <a:pPr lvl="0"/>
            <a:r>
              <a:rPr lang="kk-KZ" sz="3200" dirty="0">
                <a:latin typeface="Times New Roman" panose="02020603050405020304" pitchFamily="18" charset="0"/>
                <a:cs typeface="Times New Roman" panose="02020603050405020304" pitchFamily="18" charset="0"/>
              </a:rPr>
              <a:t>белгілі бір тұлғаның жарнамасы (мысалы, банк президенті);</a:t>
            </a:r>
            <a:endParaRPr lang="ru-RU" sz="3200" dirty="0">
              <a:latin typeface="Times New Roman" panose="02020603050405020304" pitchFamily="18" charset="0"/>
              <a:cs typeface="Times New Roman" panose="02020603050405020304" pitchFamily="18" charset="0"/>
            </a:endParaRPr>
          </a:p>
          <a:p>
            <a:pPr lvl="0"/>
            <a:r>
              <a:rPr lang="kk-KZ" sz="3200" dirty="0">
                <a:latin typeface="Times New Roman" panose="02020603050405020304" pitchFamily="18" charset="0"/>
                <a:cs typeface="Times New Roman" panose="02020603050405020304" pitchFamily="18" charset="0"/>
              </a:rPr>
              <a:t>бәсекелестіктен алшақтату;</a:t>
            </a:r>
            <a:endParaRPr lang="ru-RU" sz="3200" dirty="0">
              <a:latin typeface="Times New Roman" panose="02020603050405020304" pitchFamily="18" charset="0"/>
              <a:cs typeface="Times New Roman" panose="02020603050405020304" pitchFamily="18" charset="0"/>
            </a:endParaRPr>
          </a:p>
          <a:p>
            <a:pPr lvl="0"/>
            <a:r>
              <a:rPr lang="kk-KZ" sz="3200" dirty="0">
                <a:latin typeface="Times New Roman" panose="02020603050405020304" pitchFamily="18" charset="0"/>
                <a:cs typeface="Times New Roman" panose="02020603050405020304" pitchFamily="18" charset="0"/>
              </a:rPr>
              <a:t>жарнамашының іскерлігін әшкерелеу.</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8758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70456"/>
            <a:ext cx="10515600" cy="6323527"/>
          </a:xfrm>
        </p:spPr>
        <p:txBody>
          <a:bodyPr>
            <a:normAutofit/>
          </a:bodyPr>
          <a:lstStyle/>
          <a:p>
            <a:pPr marL="0" indent="0" algn="just">
              <a:buNone/>
            </a:pPr>
            <a:r>
              <a:rPr lang="kk-KZ" sz="3600" b="1" i="1" dirty="0">
                <a:latin typeface="Times New Roman" panose="02020603050405020304" pitchFamily="18" charset="0"/>
                <a:cs typeface="Times New Roman" panose="02020603050405020304" pitchFamily="18" charset="0"/>
              </a:rPr>
              <a:t>Жарнама функциясы</a:t>
            </a:r>
            <a:r>
              <a:rPr lang="kk-KZ" sz="3600" b="1" dirty="0">
                <a:latin typeface="Times New Roman" panose="02020603050405020304" pitchFamily="18" charset="0"/>
                <a:cs typeface="Times New Roman" panose="02020603050405020304" pitchFamily="18" charset="0"/>
              </a:rPr>
              <a:t> </a:t>
            </a:r>
            <a:r>
              <a:rPr lang="kk-KZ" sz="3600" dirty="0">
                <a:latin typeface="Times New Roman" panose="02020603050405020304" pitchFamily="18" charset="0"/>
                <a:cs typeface="Times New Roman" panose="02020603050405020304" pitchFamily="18" charset="0"/>
              </a:rPr>
              <a:t>оның мәні мен мақсаты арқылы анықталады. Олардың көп түрлілігіне төмендегілерді меңзеуге болады:</a:t>
            </a:r>
            <a:endParaRPr lang="ru-RU" sz="3600" dirty="0">
              <a:latin typeface="Times New Roman" panose="02020603050405020304" pitchFamily="18" charset="0"/>
              <a:cs typeface="Times New Roman" panose="02020603050405020304" pitchFamily="18" charset="0"/>
            </a:endParaRPr>
          </a:p>
          <a:p>
            <a:pPr lvl="0"/>
            <a:r>
              <a:rPr lang="kk-KZ" sz="4400" dirty="0">
                <a:latin typeface="Times New Roman" panose="02020603050405020304" pitchFamily="18" charset="0"/>
                <a:cs typeface="Times New Roman" panose="02020603050405020304" pitchFamily="18" charset="0"/>
              </a:rPr>
              <a:t>тауарды және оның өндірушісін немесе сатушысын идентификациялау;</a:t>
            </a:r>
            <a:endParaRPr lang="ru-RU" sz="4400" dirty="0">
              <a:latin typeface="Times New Roman" panose="02020603050405020304" pitchFamily="18" charset="0"/>
              <a:cs typeface="Times New Roman" panose="02020603050405020304" pitchFamily="18" charset="0"/>
            </a:endParaRPr>
          </a:p>
          <a:p>
            <a:pPr lvl="0"/>
            <a:r>
              <a:rPr lang="kk-KZ" sz="4400" dirty="0">
                <a:latin typeface="Times New Roman" panose="02020603050405020304" pitchFamily="18" charset="0"/>
                <a:cs typeface="Times New Roman" panose="02020603050405020304" pitchFamily="18" charset="0"/>
              </a:rPr>
              <a:t>тауарды, қызметті және идеяны алға жіберу;</a:t>
            </a:r>
            <a:endParaRPr lang="ru-RU" sz="4400" dirty="0">
              <a:latin typeface="Times New Roman" panose="02020603050405020304" pitchFamily="18" charset="0"/>
              <a:cs typeface="Times New Roman" panose="02020603050405020304" pitchFamily="18" charset="0"/>
            </a:endParaRPr>
          </a:p>
          <a:p>
            <a:pPr lvl="0"/>
            <a:r>
              <a:rPr lang="kk-KZ" sz="4400" dirty="0">
                <a:latin typeface="Times New Roman" panose="02020603050405020304" pitchFamily="18" charset="0"/>
                <a:cs typeface="Times New Roman" panose="02020603050405020304" pitchFamily="18" charset="0"/>
              </a:rPr>
              <a:t>сатып алушыларға таныстыру немесе ақпараттандыру;</a:t>
            </a:r>
            <a:endParaRPr lang="ru-RU" sz="4400" dirty="0">
              <a:latin typeface="Times New Roman" panose="02020603050405020304" pitchFamily="18" charset="0"/>
              <a:cs typeface="Times New Roman" panose="02020603050405020304" pitchFamily="18" charset="0"/>
            </a:endParaRPr>
          </a:p>
          <a:p>
            <a:pPr lvl="0"/>
            <a:r>
              <a:rPr lang="kk-KZ" sz="4400" dirty="0">
                <a:latin typeface="Times New Roman" panose="02020603050405020304" pitchFamily="18" charset="0"/>
                <a:cs typeface="Times New Roman" panose="02020603050405020304" pitchFamily="18" charset="0"/>
              </a:rPr>
              <a:t>сұраным қалыптастыру және т.б.</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4605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02594" y="267281"/>
            <a:ext cx="10515600" cy="6326702"/>
          </a:xfrm>
        </p:spPr>
        <p:txBody>
          <a:bodyPr>
            <a:normAutofit fontScale="25000" lnSpcReduction="20000"/>
          </a:bodyPr>
          <a:lstStyle/>
          <a:p>
            <a:pPr marL="0" indent="0" algn="ctr">
              <a:buNone/>
            </a:pPr>
            <a:r>
              <a:rPr lang="kk-KZ" sz="14400" b="1" dirty="0">
                <a:latin typeface="Times New Roman" panose="02020603050405020304" pitchFamily="18" charset="0"/>
                <a:cs typeface="Times New Roman" panose="02020603050405020304" pitchFamily="18" charset="0"/>
              </a:rPr>
              <a:t>Жарнамалық әрекет өндіруші мен сатып алушының арасында тікелей жеке байланыс орнатады және оны шынайы және нақты қолданады.</a:t>
            </a:r>
            <a:endParaRPr lang="ru-RU" sz="14400" b="1" dirty="0">
              <a:latin typeface="Times New Roman" panose="02020603050405020304" pitchFamily="18" charset="0"/>
              <a:cs typeface="Times New Roman" panose="02020603050405020304" pitchFamily="18" charset="0"/>
            </a:endParaRPr>
          </a:p>
          <a:p>
            <a:pPr marL="0" indent="0">
              <a:buNone/>
            </a:pPr>
            <a:r>
              <a:rPr lang="kk-KZ" sz="14400" dirty="0">
                <a:latin typeface="Times New Roman" panose="02020603050405020304" pitchFamily="18" charset="0"/>
                <a:cs typeface="Times New Roman" panose="02020603050405020304" pitchFamily="18" charset="0"/>
              </a:rPr>
              <a:t>Жарнама мынадай жағдайларда қажет:</a:t>
            </a:r>
            <a:endParaRPr lang="ru-RU" sz="14400" dirty="0">
              <a:latin typeface="Times New Roman" panose="02020603050405020304" pitchFamily="18" charset="0"/>
              <a:cs typeface="Times New Roman" panose="02020603050405020304" pitchFamily="18" charset="0"/>
            </a:endParaRPr>
          </a:p>
          <a:p>
            <a:pPr lvl="0"/>
            <a:r>
              <a:rPr lang="kk-KZ" sz="14400" dirty="0">
                <a:latin typeface="Times New Roman" panose="02020603050405020304" pitchFamily="18" charset="0"/>
                <a:cs typeface="Times New Roman" panose="02020603050405020304" pitchFamily="18" charset="0"/>
              </a:rPr>
              <a:t>жаңа, ешкімге таныс емес фирма пайда болғанда;</a:t>
            </a:r>
            <a:endParaRPr lang="ru-RU" sz="14400" dirty="0">
              <a:latin typeface="Times New Roman" panose="02020603050405020304" pitchFamily="18" charset="0"/>
              <a:cs typeface="Times New Roman" panose="02020603050405020304" pitchFamily="18" charset="0"/>
            </a:endParaRPr>
          </a:p>
          <a:p>
            <a:pPr lvl="0"/>
            <a:r>
              <a:rPr lang="kk-KZ" sz="14400" dirty="0">
                <a:latin typeface="Times New Roman" panose="02020603050405020304" pitchFamily="18" charset="0"/>
                <a:cs typeface="Times New Roman" panose="02020603050405020304" pitchFamily="18" charset="0"/>
              </a:rPr>
              <a:t>сатып алушыға таныс емес тауар ұсынылған кезде;</a:t>
            </a:r>
            <a:endParaRPr lang="ru-RU" sz="14400" dirty="0">
              <a:latin typeface="Times New Roman" panose="02020603050405020304" pitchFamily="18" charset="0"/>
              <a:cs typeface="Times New Roman" panose="02020603050405020304" pitchFamily="18" charset="0"/>
            </a:endParaRPr>
          </a:p>
          <a:p>
            <a:pPr lvl="0"/>
            <a:r>
              <a:rPr lang="kk-KZ" sz="14400" dirty="0">
                <a:latin typeface="Times New Roman" panose="02020603050405020304" pitchFamily="18" charset="0"/>
                <a:cs typeface="Times New Roman" panose="02020603050405020304" pitchFamily="18" charset="0"/>
              </a:rPr>
              <a:t>нарықта бір типті тауарлар көбейгенде, сатушы өз тауарына </a:t>
            </a:r>
            <a:r>
              <a:rPr lang="kk-KZ" sz="14400" dirty="0" smtClean="0">
                <a:latin typeface="Times New Roman" panose="02020603050405020304" pitchFamily="18" charset="0"/>
                <a:cs typeface="Times New Roman" panose="02020603050405020304" pitchFamily="18" charset="0"/>
              </a:rPr>
              <a:t>назар аударту </a:t>
            </a:r>
            <a:r>
              <a:rPr lang="kk-KZ" sz="14400" dirty="0">
                <a:latin typeface="Times New Roman" panose="02020603050405020304" pitchFamily="18" charset="0"/>
                <a:cs typeface="Times New Roman" panose="02020603050405020304" pitchFamily="18" charset="0"/>
              </a:rPr>
              <a:t>үшін;</a:t>
            </a:r>
            <a:endParaRPr lang="ru-RU" sz="14400" dirty="0">
              <a:latin typeface="Times New Roman" panose="02020603050405020304" pitchFamily="18" charset="0"/>
              <a:cs typeface="Times New Roman" panose="02020603050405020304" pitchFamily="18" charset="0"/>
            </a:endParaRPr>
          </a:p>
          <a:p>
            <a:pPr lvl="0"/>
            <a:r>
              <a:rPr lang="kk-KZ" sz="14400" dirty="0">
                <a:latin typeface="Times New Roman" panose="02020603050405020304" pitchFamily="18" charset="0"/>
                <a:cs typeface="Times New Roman" panose="02020603050405020304" pitchFamily="18" charset="0"/>
              </a:rPr>
              <a:t>сату көлемі төмендегенде;</a:t>
            </a:r>
            <a:endParaRPr lang="ru-RU" sz="14400" dirty="0">
              <a:latin typeface="Times New Roman" panose="02020603050405020304" pitchFamily="18" charset="0"/>
              <a:cs typeface="Times New Roman" panose="02020603050405020304" pitchFamily="18" charset="0"/>
            </a:endParaRPr>
          </a:p>
          <a:p>
            <a:pPr lvl="0"/>
            <a:r>
              <a:rPr lang="kk-KZ" sz="14400" dirty="0">
                <a:latin typeface="Times New Roman" panose="02020603050405020304" pitchFamily="18" charset="0"/>
                <a:cs typeface="Times New Roman" panose="02020603050405020304" pitchFamily="18" charset="0"/>
              </a:rPr>
              <a:t>сатушы сату көлемін кеңейтуді жоспарлаған кезде, нарықтық </a:t>
            </a:r>
            <a:r>
              <a:rPr lang="kk-KZ" sz="14400" dirty="0" smtClean="0">
                <a:latin typeface="Times New Roman" panose="02020603050405020304" pitchFamily="18" charset="0"/>
                <a:cs typeface="Times New Roman" panose="02020603050405020304" pitchFamily="18" charset="0"/>
              </a:rPr>
              <a:t>жаңа  </a:t>
            </a:r>
          </a:p>
          <a:p>
            <a:pPr marL="0" lvl="0" indent="0">
              <a:buNone/>
            </a:pPr>
            <a:r>
              <a:rPr lang="kk-KZ" sz="14400" dirty="0" smtClean="0">
                <a:latin typeface="Times New Roman" panose="02020603050405020304" pitchFamily="18" charset="0"/>
                <a:cs typeface="Times New Roman" panose="02020603050405020304" pitchFamily="18" charset="0"/>
              </a:rPr>
              <a:t>территорияны </a:t>
            </a:r>
            <a:r>
              <a:rPr lang="kk-KZ" sz="14400" dirty="0">
                <a:latin typeface="Times New Roman" panose="02020603050405020304" pitchFamily="18" charset="0"/>
                <a:cs typeface="Times New Roman" panose="02020603050405020304" pitchFamily="18" charset="0"/>
              </a:rPr>
              <a:t>«жаулап алғанда», жаңа клиенттерді өзіне тарту </a:t>
            </a:r>
            <a:r>
              <a:rPr lang="kk-KZ" sz="14400" dirty="0" smtClean="0">
                <a:latin typeface="Times New Roman" panose="02020603050405020304" pitchFamily="18" charset="0"/>
                <a:cs typeface="Times New Roman" panose="02020603050405020304" pitchFamily="18" charset="0"/>
              </a:rPr>
              <a:t>үшін.</a:t>
            </a:r>
            <a:endParaRPr lang="ru-RU" sz="1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1763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28352" y="190008"/>
            <a:ext cx="10515600" cy="6365338"/>
          </a:xfrm>
        </p:spPr>
        <p:txBody>
          <a:bodyPr>
            <a:normAutofit fontScale="40000" lnSpcReduction="20000"/>
          </a:bodyPr>
          <a:lstStyle/>
          <a:p>
            <a:pPr marL="0" indent="0" algn="ctr">
              <a:buNone/>
            </a:pPr>
            <a:r>
              <a:rPr lang="kk-KZ" sz="9600" b="1" dirty="0" smtClean="0">
                <a:latin typeface="Times New Roman" panose="02020603050405020304" pitchFamily="18" charset="0"/>
                <a:cs typeface="Times New Roman" panose="02020603050405020304" pitchFamily="18" charset="0"/>
              </a:rPr>
              <a:t>Жарнама мынандай жағдайларда ақшаны текке шығындаған болып есептеледі:</a:t>
            </a:r>
            <a:endParaRPr lang="ru-RU" sz="9600" b="1" dirty="0" smtClean="0">
              <a:latin typeface="Times New Roman" panose="02020603050405020304" pitchFamily="18" charset="0"/>
              <a:cs typeface="Times New Roman" panose="02020603050405020304" pitchFamily="18" charset="0"/>
            </a:endParaRPr>
          </a:p>
          <a:p>
            <a:pPr lvl="0"/>
            <a:r>
              <a:rPr lang="kk-KZ" sz="9600" dirty="0" smtClean="0">
                <a:latin typeface="Times New Roman" panose="02020603050405020304" pitchFamily="18" charset="0"/>
                <a:cs typeface="Times New Roman" panose="02020603050405020304" pitchFamily="18" charset="0"/>
              </a:rPr>
              <a:t>нарықта монополист-тауар пайда болғанда;</a:t>
            </a:r>
            <a:endParaRPr lang="ru-RU" sz="9600" dirty="0" smtClean="0">
              <a:latin typeface="Times New Roman" panose="02020603050405020304" pitchFamily="18" charset="0"/>
              <a:cs typeface="Times New Roman" panose="02020603050405020304" pitchFamily="18" charset="0"/>
            </a:endParaRPr>
          </a:p>
          <a:p>
            <a:pPr lvl="0"/>
            <a:r>
              <a:rPr lang="kk-KZ" sz="9600" dirty="0" smtClean="0">
                <a:latin typeface="Times New Roman" panose="02020603050405020304" pitchFamily="18" charset="0"/>
                <a:cs typeface="Times New Roman" panose="02020603050405020304" pitchFamily="18" charset="0"/>
              </a:rPr>
              <a:t>тауар өздігінен өтімді болса, басқаша айтқанда</a:t>
            </a:r>
          </a:p>
          <a:p>
            <a:pPr marL="0" lvl="0" indent="0">
              <a:buNone/>
            </a:pPr>
            <a:r>
              <a:rPr lang="kk-KZ" sz="9600" dirty="0" smtClean="0">
                <a:latin typeface="Times New Roman" panose="02020603050405020304" pitchFamily="18" charset="0"/>
                <a:cs typeface="Times New Roman" panose="02020603050405020304" pitchFamily="18" charset="0"/>
              </a:rPr>
              <a:t> дефицит немесе сұранымның көптігі; </a:t>
            </a:r>
          </a:p>
          <a:p>
            <a:pPr lvl="0"/>
            <a:r>
              <a:rPr lang="kk-KZ" sz="9600" dirty="0" smtClean="0">
                <a:latin typeface="Times New Roman" panose="02020603050405020304" pitchFamily="18" charset="0"/>
                <a:cs typeface="Times New Roman" panose="02020603050405020304" pitchFamily="18" charset="0"/>
              </a:rPr>
              <a:t>сату көлемін басқа, жарнамалық емес жолмен </a:t>
            </a:r>
          </a:p>
          <a:p>
            <a:pPr marL="0" lvl="0" indent="0">
              <a:buNone/>
            </a:pPr>
            <a:r>
              <a:rPr lang="kk-KZ" sz="9600" dirty="0" smtClean="0">
                <a:latin typeface="Times New Roman" panose="02020603050405020304" pitchFamily="18" charset="0"/>
                <a:cs typeface="Times New Roman" panose="02020603050405020304" pitchFamily="18" charset="0"/>
              </a:rPr>
              <a:t>қарқындатқанда немесе барынша арзан әдіспен;</a:t>
            </a:r>
            <a:endParaRPr lang="ru-RU" sz="9600" dirty="0" smtClean="0">
              <a:latin typeface="Times New Roman" panose="02020603050405020304" pitchFamily="18" charset="0"/>
              <a:cs typeface="Times New Roman" panose="02020603050405020304" pitchFamily="18" charset="0"/>
            </a:endParaRPr>
          </a:p>
          <a:p>
            <a:pPr lvl="0"/>
            <a:r>
              <a:rPr lang="kk-KZ" sz="9600" dirty="0" smtClean="0">
                <a:latin typeface="Times New Roman" panose="02020603050405020304" pitchFamily="18" charset="0"/>
                <a:cs typeface="Times New Roman" panose="02020603050405020304" pitchFamily="18" charset="0"/>
              </a:rPr>
              <a:t>жарнаманы қажет етпейтін кірісі төмен </a:t>
            </a:r>
          </a:p>
          <a:p>
            <a:pPr marL="0" lvl="0" indent="0">
              <a:buNone/>
            </a:pPr>
            <a:r>
              <a:rPr lang="kk-KZ" sz="9600" dirty="0" smtClean="0">
                <a:latin typeface="Times New Roman" panose="02020603050405020304" pitchFamily="18" charset="0"/>
                <a:cs typeface="Times New Roman" panose="02020603050405020304" pitchFamily="18" charset="0"/>
              </a:rPr>
              <a:t>тұрғындар үшін жасалған жағдайда шыққан </a:t>
            </a:r>
          </a:p>
          <a:p>
            <a:pPr marL="0" lvl="0" indent="0">
              <a:buNone/>
            </a:pPr>
            <a:r>
              <a:rPr lang="kk-KZ" sz="9600" dirty="0" smtClean="0">
                <a:latin typeface="Times New Roman" panose="02020603050405020304" pitchFamily="18" charset="0"/>
                <a:cs typeface="Times New Roman" panose="02020603050405020304" pitchFamily="18" charset="0"/>
              </a:rPr>
              <a:t>шығын текке кетеді.</a:t>
            </a:r>
            <a:endParaRPr lang="ru-RU" sz="9600" dirty="0" smtClean="0">
              <a:latin typeface="Times New Roman" panose="02020603050405020304" pitchFamily="18" charset="0"/>
              <a:cs typeface="Times New Roman" panose="02020603050405020304" pitchFamily="18" charset="0"/>
            </a:endParaRPr>
          </a:p>
          <a:p>
            <a:endParaRPr lang="ru-RU" dirty="0" smtClean="0"/>
          </a:p>
          <a:p>
            <a:endParaRPr lang="ru-RU" dirty="0"/>
          </a:p>
        </p:txBody>
      </p:sp>
    </p:spTree>
    <p:extLst>
      <p:ext uri="{BB962C8B-B14F-4D97-AF65-F5344CB8AC3E}">
        <p14:creationId xmlns:p14="http://schemas.microsoft.com/office/powerpoint/2010/main" val="1160203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838200" y="282575"/>
            <a:ext cx="10515600" cy="6375400"/>
          </a:xfrm>
        </p:spPr>
        <p:txBody>
          <a:bodyPr>
            <a:normAutofit fontScale="90000" lnSpcReduction="10000"/>
          </a:bodyPr>
          <a:lstStyle/>
          <a:p>
            <a:pPr marL="0" indent="0" algn="ctr">
              <a:buNone/>
            </a:pPr>
            <a:r>
              <a:rPr lang="kk-KZ" sz="3600" b="1" dirty="0">
                <a:latin typeface="Times New Roman" panose="02020603050405020304" pitchFamily="18" charset="0"/>
                <a:cs typeface="Times New Roman" panose="02020603050405020304" pitchFamily="18" charset="0"/>
              </a:rPr>
              <a:t>Жарнаманың түрлері</a:t>
            </a:r>
            <a:endParaRPr lang="ru-RU" sz="3600" dirty="0">
              <a:latin typeface="Times New Roman" panose="02020603050405020304" pitchFamily="18" charset="0"/>
              <a:cs typeface="Times New Roman" panose="02020603050405020304" pitchFamily="18" charset="0"/>
            </a:endParaRPr>
          </a:p>
          <a:p>
            <a:pPr marL="0" indent="0">
              <a:buNone/>
            </a:pPr>
            <a:r>
              <a:rPr lang="kk-KZ" sz="3600" dirty="0">
                <a:latin typeface="Times New Roman" panose="02020603050405020304" pitchFamily="18" charset="0"/>
                <a:cs typeface="Times New Roman" panose="02020603050405020304" pitchFamily="18" charset="0"/>
              </a:rPr>
              <a:t>Жарнама хабарламаларының типтерінде төмендегідей </a:t>
            </a:r>
            <a:r>
              <a:rPr lang="kk-KZ" sz="3600" dirty="0" smtClean="0">
                <a:latin typeface="Times New Roman" panose="02020603050405020304" pitchFamily="18" charset="0"/>
                <a:cs typeface="Times New Roman" panose="02020603050405020304" pitchFamily="18" charset="0"/>
              </a:rPr>
              <a:t>айырмашылықтар бар</a:t>
            </a:r>
            <a:r>
              <a:rPr lang="kk-KZ" sz="3600" dirty="0">
                <a:latin typeface="Times New Roman" panose="02020603050405020304" pitchFamily="18" charset="0"/>
                <a:cs typeface="Times New Roman" panose="02020603050405020304" pitchFamily="18" charset="0"/>
              </a:rPr>
              <a:t>:</a:t>
            </a:r>
            <a:endParaRPr lang="ru-RU" sz="3600" dirty="0">
              <a:latin typeface="Times New Roman" panose="02020603050405020304" pitchFamily="18" charset="0"/>
              <a:cs typeface="Times New Roman" panose="02020603050405020304" pitchFamily="18" charset="0"/>
            </a:endParaRPr>
          </a:p>
          <a:p>
            <a:pPr lvl="0"/>
            <a:r>
              <a:rPr lang="kk-KZ" sz="3600" dirty="0">
                <a:latin typeface="Times New Roman" panose="02020603050405020304" pitchFamily="18" charset="0"/>
                <a:cs typeface="Times New Roman" panose="02020603050405020304" pitchFamily="18" charset="0"/>
              </a:rPr>
              <a:t>сатып алушыға әсер ету тәсілі бойынша;</a:t>
            </a:r>
            <a:endParaRPr lang="ru-RU" sz="3600" dirty="0">
              <a:latin typeface="Times New Roman" panose="02020603050405020304" pitchFamily="18" charset="0"/>
              <a:cs typeface="Times New Roman" panose="02020603050405020304" pitchFamily="18" charset="0"/>
            </a:endParaRPr>
          </a:p>
          <a:p>
            <a:pPr lvl="0"/>
            <a:r>
              <a:rPr lang="kk-KZ" sz="3600" dirty="0">
                <a:latin typeface="Times New Roman" panose="02020603050405020304" pitchFamily="18" charset="0"/>
                <a:cs typeface="Times New Roman" panose="02020603050405020304" pitchFamily="18" charset="0"/>
              </a:rPr>
              <a:t>көрсету тәсілі бойынша;</a:t>
            </a:r>
            <a:endParaRPr lang="ru-RU" sz="3600" dirty="0">
              <a:latin typeface="Times New Roman" panose="02020603050405020304" pitchFamily="18" charset="0"/>
              <a:cs typeface="Times New Roman" panose="02020603050405020304" pitchFamily="18" charset="0"/>
            </a:endParaRPr>
          </a:p>
          <a:p>
            <a:pPr lvl="0"/>
            <a:r>
              <a:rPr lang="kk-KZ" sz="3600" dirty="0">
                <a:latin typeface="Times New Roman" panose="02020603050405020304" pitchFamily="18" charset="0"/>
                <a:cs typeface="Times New Roman" panose="02020603050405020304" pitchFamily="18" charset="0"/>
              </a:rPr>
              <a:t>негізгі мақсаты мен мәні жағынан;</a:t>
            </a:r>
            <a:endParaRPr lang="ru-RU" sz="3600" dirty="0">
              <a:latin typeface="Times New Roman" panose="02020603050405020304" pitchFamily="18" charset="0"/>
              <a:cs typeface="Times New Roman" panose="02020603050405020304" pitchFamily="18" charset="0"/>
            </a:endParaRPr>
          </a:p>
          <a:p>
            <a:pPr lvl="0"/>
            <a:r>
              <a:rPr lang="kk-KZ" sz="3600" dirty="0">
                <a:latin typeface="Times New Roman" panose="02020603050405020304" pitchFamily="18" charset="0"/>
                <a:cs typeface="Times New Roman" panose="02020603050405020304" pitchFamily="18" charset="0"/>
              </a:rPr>
              <a:t>жарнаманы тұтынушымен болатын кері байланысы </a:t>
            </a:r>
            <a:r>
              <a:rPr lang="kk-KZ" sz="3600" dirty="0" smtClean="0">
                <a:latin typeface="Times New Roman" panose="02020603050405020304" pitchFamily="18" charset="0"/>
                <a:cs typeface="Times New Roman" panose="02020603050405020304" pitchFamily="18" charset="0"/>
              </a:rPr>
              <a:t>жағынан</a:t>
            </a:r>
          </a:p>
          <a:p>
            <a:pPr marL="0" indent="0">
              <a:buNone/>
            </a:pPr>
            <a:r>
              <a:rPr lang="kk-KZ" sz="3600" dirty="0"/>
              <a:t>Жарнама хабарламаларды көрсету тәсілі бойынша екіге бөлінеді:</a:t>
            </a:r>
            <a:endParaRPr lang="ru-RU" sz="3600" dirty="0"/>
          </a:p>
          <a:p>
            <a:pPr lvl="0"/>
            <a:r>
              <a:rPr lang="kk-KZ" sz="3600" dirty="0"/>
              <a:t>рационалды;</a:t>
            </a:r>
            <a:endParaRPr lang="ru-RU" sz="3600" dirty="0"/>
          </a:p>
          <a:p>
            <a:pPr lvl="0"/>
            <a:r>
              <a:rPr lang="kk-KZ" sz="3600" dirty="0"/>
              <a:t>эмоционалды.</a:t>
            </a:r>
            <a:endParaRPr lang="ru-RU" sz="3600" dirty="0"/>
          </a:p>
          <a:p>
            <a:pPr marL="0" lvl="0" indent="0">
              <a:buNone/>
            </a:pPr>
            <a:r>
              <a:rPr lang="kk-KZ" sz="3600" dirty="0" smtClean="0">
                <a:latin typeface="Times New Roman" panose="02020603050405020304" pitchFamily="18" charset="0"/>
                <a:cs typeface="Times New Roman" panose="02020603050405020304" pitchFamily="18" charset="0"/>
              </a:rPr>
              <a:t>.</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9784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09093"/>
            <a:ext cx="10515600" cy="6284890"/>
          </a:xfrm>
        </p:spPr>
        <p:txBody>
          <a:bodyPr>
            <a:normAutofit/>
          </a:bodyPr>
          <a:lstStyle/>
          <a:p>
            <a:pPr algn="just"/>
            <a:r>
              <a:rPr lang="kk-KZ" sz="3600" b="1" dirty="0">
                <a:latin typeface="Times New Roman" panose="02020603050405020304" pitchFamily="18" charset="0"/>
                <a:cs typeface="Times New Roman" panose="02020603050405020304" pitchFamily="18" charset="0"/>
              </a:rPr>
              <a:t>Рационалды (заттық) жарнама </a:t>
            </a:r>
            <a:r>
              <a:rPr lang="kk-KZ" sz="3600" dirty="0">
                <a:latin typeface="Times New Roman" panose="02020603050405020304" pitchFamily="18" charset="0"/>
                <a:cs typeface="Times New Roman" panose="02020603050405020304" pitchFamily="18" charset="0"/>
              </a:rPr>
              <a:t>- сатып алушының ой-санасына бағытталып жасалады. Ол сатып алушыны сендіру үшін, айтылған сөздерден алған әсерін күшейту үшін  аргументтерді мысалға келтіре отырып, өз пікірін сызба немесе сурет арқылы сөз түрінде жеткізеді.</a:t>
            </a:r>
            <a:endParaRPr lang="ru-RU" sz="3600" dirty="0">
              <a:latin typeface="Times New Roman" panose="02020603050405020304" pitchFamily="18" charset="0"/>
              <a:cs typeface="Times New Roman" panose="02020603050405020304" pitchFamily="18" charset="0"/>
            </a:endParaRPr>
          </a:p>
          <a:p>
            <a:pPr algn="just"/>
            <a:r>
              <a:rPr lang="kk-KZ" sz="3600" b="1" dirty="0">
                <a:latin typeface="Times New Roman" panose="02020603050405020304" pitchFamily="18" charset="0"/>
                <a:cs typeface="Times New Roman" panose="02020603050405020304" pitchFamily="18" charset="0"/>
              </a:rPr>
              <a:t>Эмоционалды (ассоциативті) жарнама </a:t>
            </a:r>
            <a:r>
              <a:rPr lang="kk-KZ" sz="3600" dirty="0">
                <a:latin typeface="Times New Roman" panose="02020603050405020304" pitchFamily="18" charset="0"/>
                <a:cs typeface="Times New Roman" panose="02020603050405020304" pitchFamily="18" charset="0"/>
              </a:rPr>
              <a:t>- бір нәрсені еске түсіру арқылы жасалады. Ол терең ойды қозғауы тиіс. Санаға, сезімге, эмоцияға көңіл бөледі. Оның ең әсерлісі – сурет, өңі, түсі және аз деңгейдегі әуені. </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02485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TotalTime>
  <Words>1083</Words>
  <Application>Microsoft Office PowerPoint</Application>
  <PresentationFormat>Широкоэкранный</PresentationFormat>
  <Paragraphs>88</Paragraphs>
  <Slides>17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17</vt:i4>
      </vt:variant>
    </vt:vector>
  </HeadingPairs>
  <TitlesOfParts>
    <vt:vector size="22" baseType="lpstr">
      <vt:lpstr>Arial</vt:lpstr>
      <vt:lpstr>Calibri</vt:lpstr>
      <vt:lpstr>Calibri Light</vt:lpstr>
      <vt:lpstr>Times New Roman</vt:lpstr>
      <vt:lpstr>Тема Office</vt:lpstr>
      <vt:lpstr>4-дәріс. Жарнаманың мақсаты мен функциясы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4-дәріс. Жарнаманың мақсаты мен функциясы</dc:title>
  <dc:creator>asus</dc:creator>
  <cp:lastModifiedBy>asus</cp:lastModifiedBy>
  <cp:revision>11</cp:revision>
  <dcterms:created xsi:type="dcterms:W3CDTF">2018-02-08T11:00:41Z</dcterms:created>
  <dcterms:modified xsi:type="dcterms:W3CDTF">2018-02-08T15:53:42Z</dcterms:modified>
</cp:coreProperties>
</file>